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48" r:id="rId2"/>
  </p:sldMasterIdLst>
  <p:notesMasterIdLst>
    <p:notesMasterId r:id="rId81"/>
  </p:notesMasterIdLst>
  <p:sldIdLst>
    <p:sldId id="256" r:id="rId3"/>
    <p:sldId id="338" r:id="rId4"/>
    <p:sldId id="42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51" r:id="rId13"/>
    <p:sldId id="339" r:id="rId14"/>
    <p:sldId id="354" r:id="rId15"/>
    <p:sldId id="428" r:id="rId16"/>
    <p:sldId id="422" r:id="rId17"/>
    <p:sldId id="423" r:id="rId18"/>
    <p:sldId id="424" r:id="rId19"/>
    <p:sldId id="425" r:id="rId20"/>
    <p:sldId id="426" r:id="rId21"/>
    <p:sldId id="427" r:id="rId22"/>
    <p:sldId id="355" r:id="rId23"/>
    <p:sldId id="340" r:id="rId24"/>
    <p:sldId id="357" r:id="rId25"/>
    <p:sldId id="359" r:id="rId26"/>
    <p:sldId id="360" r:id="rId27"/>
    <p:sldId id="361" r:id="rId28"/>
    <p:sldId id="363" r:id="rId29"/>
    <p:sldId id="364" r:id="rId30"/>
    <p:sldId id="415" r:id="rId31"/>
    <p:sldId id="365" r:id="rId32"/>
    <p:sldId id="366" r:id="rId33"/>
    <p:sldId id="367" r:id="rId34"/>
    <p:sldId id="368" r:id="rId35"/>
    <p:sldId id="369" r:id="rId36"/>
    <p:sldId id="370" r:id="rId37"/>
    <p:sldId id="373" r:id="rId38"/>
    <p:sldId id="374" r:id="rId39"/>
    <p:sldId id="414" r:id="rId40"/>
    <p:sldId id="375" r:id="rId41"/>
    <p:sldId id="376" r:id="rId42"/>
    <p:sldId id="377" r:id="rId43"/>
    <p:sldId id="378" r:id="rId44"/>
    <p:sldId id="380" r:id="rId45"/>
    <p:sldId id="381" r:id="rId46"/>
    <p:sldId id="382" r:id="rId47"/>
    <p:sldId id="383" r:id="rId48"/>
    <p:sldId id="384" r:id="rId49"/>
    <p:sldId id="385" r:id="rId50"/>
    <p:sldId id="386" r:id="rId51"/>
    <p:sldId id="387" r:id="rId52"/>
    <p:sldId id="388" r:id="rId53"/>
    <p:sldId id="389" r:id="rId54"/>
    <p:sldId id="390" r:id="rId55"/>
    <p:sldId id="391" r:id="rId56"/>
    <p:sldId id="392" r:id="rId57"/>
    <p:sldId id="393" r:id="rId58"/>
    <p:sldId id="394" r:id="rId59"/>
    <p:sldId id="395" r:id="rId60"/>
    <p:sldId id="396" r:id="rId61"/>
    <p:sldId id="397" r:id="rId62"/>
    <p:sldId id="398" r:id="rId63"/>
    <p:sldId id="399" r:id="rId64"/>
    <p:sldId id="400" r:id="rId65"/>
    <p:sldId id="401" r:id="rId66"/>
    <p:sldId id="402" r:id="rId67"/>
    <p:sldId id="403" r:id="rId68"/>
    <p:sldId id="404" r:id="rId69"/>
    <p:sldId id="418" r:id="rId70"/>
    <p:sldId id="419" r:id="rId71"/>
    <p:sldId id="405" r:id="rId72"/>
    <p:sldId id="406" r:id="rId73"/>
    <p:sldId id="407" r:id="rId74"/>
    <p:sldId id="409" r:id="rId75"/>
    <p:sldId id="410" r:id="rId76"/>
    <p:sldId id="412" r:id="rId77"/>
    <p:sldId id="411" r:id="rId78"/>
    <p:sldId id="429" r:id="rId79"/>
    <p:sldId id="353" r:id="rId8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staite, Dainora (Student)" initials="JD(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7" d="100"/>
          <a:sy n="157" d="100"/>
        </p:scale>
        <p:origin x="-282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44205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175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392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169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282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Will get a better resolution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270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Will get a better resolution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040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Will get a better resolution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205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Will get a better resolution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786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Will get a better resolution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338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Will get a better resolution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635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9842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Will get a better resolution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54069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44166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Will get a better resolution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84156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706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2108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8822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9749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9374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7645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764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9681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0250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2889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8304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3005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003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1211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5270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4236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003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https://thenounproject.com/term/underwear/68158/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313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5723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1534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3100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1958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3743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6516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GB" dirty="0"/>
              <a:t>I think we should split this into 2-3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9794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1144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1644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GB" dirty="0"/>
              <a:t>I think we should split this into 2-3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97322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GB" dirty="0"/>
              <a:t>I think we should split this into 2-3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630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9485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20938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3600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4207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27973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60735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93235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30944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38197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60156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926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80529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82789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could add the 99% guacamole cat picture again to pop up in the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4184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02460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05330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GB" dirty="0"/>
              <a:t>I think we should split this into 2-3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78068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GB" dirty="0"/>
              <a:t>I think we should split this into 2-3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70738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93144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16247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16247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162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97186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568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12843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16613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9300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44541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897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Need to think of an ending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44122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Need to think of an ending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706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245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505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8A71-08BC-40C2-8199-CC933F3CDB3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757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47CC-33D0-4C80-9E74-346E42CE9AA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15FE-06B7-4619-958A-474309E9207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9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ED6C-66F2-43CD-8652-97ADEB20D064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97D9-6AB0-400B-B42B-DE6BA1062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770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264A62">
                <a:lumMod val="100000"/>
              </a:srgbClr>
            </a:gs>
            <a:gs pos="39000">
              <a:srgbClr val="1C3B50">
                <a:lumMod val="10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D47CC-33D0-4C80-9E74-346E42CE9AA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415FE-06B7-4619-958A-474309E9207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49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EED6C-66F2-43CD-8652-97ADEB20D064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297D9-6AB0-400B-B42B-DE6BA1062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79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4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" descr="A picture containing graphical user interf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0" y="0"/>
            <a:ext cx="91403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 txBox="1"/>
          <p:nvPr/>
        </p:nvSpPr>
        <p:spPr>
          <a:xfrm>
            <a:off x="4113086" y="1435075"/>
            <a:ext cx="4232280" cy="1694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>
              <a:buClr>
                <a:srgbClr val="FFFFFF"/>
              </a:buClr>
              <a:buSzPts val="3600"/>
            </a:pPr>
            <a:r>
              <a:rPr lang="en-GB" sz="27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Hackers Guide to Resisting the AI Apocalypse</a:t>
            </a:r>
          </a:p>
          <a:p>
            <a:pPr>
              <a:lnSpc>
                <a:spcPct val="40000"/>
              </a:lnSpc>
              <a:buClr>
                <a:srgbClr val="FFA400"/>
              </a:buClr>
              <a:buSzPts val="1200"/>
            </a:pPr>
            <a:r>
              <a:rPr lang="en-US" sz="900" b="1" dirty="0">
                <a:solidFill>
                  <a:srgbClr val="FFA4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900" b="1" dirty="0">
                <a:solidFill>
                  <a:srgbClr val="FFA4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900" b="1" dirty="0">
                <a:solidFill>
                  <a:srgbClr val="FFA4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900" b="1" dirty="0">
                <a:solidFill>
                  <a:srgbClr val="FFA4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1350" dirty="0">
              <a:solidFill>
                <a:srgbClr val="FFA4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lnSpc>
                <a:spcPct val="40000"/>
              </a:lnSpc>
              <a:buClr>
                <a:srgbClr val="FFC900"/>
              </a:buClr>
              <a:buSzPts val="2000"/>
            </a:pPr>
            <a:r>
              <a:rPr lang="en-US" sz="1500" b="1" dirty="0">
                <a:solidFill>
                  <a:srgbClr val="FFC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1500" b="1" dirty="0">
                <a:solidFill>
                  <a:srgbClr val="FFC9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500" b="1" dirty="0">
                <a:solidFill>
                  <a:srgbClr val="FFC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Aaron Tello-Wharton  | Majestic</a:t>
            </a:r>
            <a:endParaRPr sz="1050" dirty="0"/>
          </a:p>
        </p:txBody>
      </p:sp>
      <p:grpSp>
        <p:nvGrpSpPr>
          <p:cNvPr id="59" name="Google Shape;59;p1"/>
          <p:cNvGrpSpPr/>
          <p:nvPr/>
        </p:nvGrpSpPr>
        <p:grpSpPr>
          <a:xfrm>
            <a:off x="4178745" y="3658368"/>
            <a:ext cx="4332322" cy="946415"/>
            <a:chOff x="-1" y="0"/>
            <a:chExt cx="5776428" cy="1261886"/>
          </a:xfrm>
        </p:grpSpPr>
        <p:sp>
          <p:nvSpPr>
            <p:cNvPr id="60" name="Google Shape;60;p1"/>
            <p:cNvSpPr txBox="1"/>
            <p:nvPr/>
          </p:nvSpPr>
          <p:spPr>
            <a:xfrm>
              <a:off x="454965" y="443465"/>
              <a:ext cx="5321462" cy="8184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noAutofit/>
            </a:bodyPr>
            <a:lstStyle/>
            <a:p>
              <a:pPr>
                <a:buClr>
                  <a:schemeClr val="lt1"/>
                </a:buClr>
                <a:buSzPts val="1800"/>
              </a:pPr>
              <a:endParaRPr sz="1050" i="1" dirty="0"/>
            </a:p>
          </p:txBody>
        </p:sp>
        <p:sp>
          <p:nvSpPr>
            <p:cNvPr id="61" name="Google Shape;61;p1"/>
            <p:cNvSpPr txBox="1"/>
            <p:nvPr/>
          </p:nvSpPr>
          <p:spPr>
            <a:xfrm>
              <a:off x="454965" y="0"/>
              <a:ext cx="1781570" cy="466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noAutofit/>
            </a:bodyPr>
            <a:lstStyle/>
            <a:p>
              <a:pPr>
                <a:buClr>
                  <a:schemeClr val="lt1"/>
                </a:buClr>
                <a:buSzPts val="1800"/>
              </a:pPr>
              <a:r>
                <a:rPr lang="en-US" sz="135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@Majestic</a:t>
              </a:r>
              <a:endParaRPr sz="1050" dirty="0"/>
            </a:p>
          </p:txBody>
        </p:sp>
        <p:grpSp>
          <p:nvGrpSpPr>
            <p:cNvPr id="62" name="Google Shape;62;p1"/>
            <p:cNvGrpSpPr/>
            <p:nvPr/>
          </p:nvGrpSpPr>
          <p:grpSpPr>
            <a:xfrm>
              <a:off x="-1" y="9590"/>
              <a:ext cx="367142" cy="793589"/>
              <a:chOff x="0" y="0"/>
              <a:chExt cx="367140" cy="793586"/>
            </a:xfrm>
          </p:grpSpPr>
          <p:pic>
            <p:nvPicPr>
              <p:cNvPr id="63" name="Google Shape;63;p1" descr="Picture 5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0" y="0"/>
                <a:ext cx="367140" cy="3671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" name="Google Shape;64;p1" descr="Picture 20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0" y="426446"/>
                <a:ext cx="367140" cy="3671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" name="Rectangle 4"/>
          <p:cNvSpPr/>
          <p:nvPr/>
        </p:nvSpPr>
        <p:spPr>
          <a:xfrm>
            <a:off x="4519970" y="3937610"/>
            <a:ext cx="21643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Helvetica Neue"/>
              </a:rPr>
              <a:t>majestic.com/to/resist-</a:t>
            </a:r>
            <a:r>
              <a:rPr lang="en-GB" dirty="0" err="1" smtClean="0">
                <a:solidFill>
                  <a:schemeClr val="tx1"/>
                </a:solidFill>
                <a:latin typeface="Helvetica Neue"/>
              </a:rPr>
              <a:t>ai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 dirty="0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Google Shape;105;p21">
            <a:extLst>
              <a:ext uri="{FF2B5EF4-FFF2-40B4-BE49-F238E27FC236}">
                <a16:creationId xmlns:a16="http://schemas.microsoft.com/office/drawing/2014/main" xmlns="" id="{4573EB71-488D-435A-8E9E-2B5FC35C10C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171" y="273844"/>
            <a:ext cx="7718500" cy="220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06;p21">
            <a:extLst>
              <a:ext uri="{FF2B5EF4-FFF2-40B4-BE49-F238E27FC236}">
                <a16:creationId xmlns:a16="http://schemas.microsoft.com/office/drawing/2014/main" xmlns="" id="{4D4D6597-7ABB-4768-84B1-5C43B2064474}"/>
              </a:ext>
            </a:extLst>
          </p:cNvPr>
          <p:cNvSpPr txBox="1"/>
          <p:nvPr/>
        </p:nvSpPr>
        <p:spPr>
          <a:xfrm>
            <a:off x="628650" y="2629683"/>
            <a:ext cx="7716732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Helvetica Neue" panose="020B0604020202020204" charset="0"/>
              </a:rPr>
              <a:t>“Twitter has apologised for a “racist” image cropping algorithm, after users discovered the feature was automatically focusing on white faces over black ones.”</a:t>
            </a:r>
            <a:endParaRPr sz="2400" dirty="0">
              <a:latin typeface="Helvetica Neue" panose="020B0604020202020204" charset="0"/>
            </a:endParaRPr>
          </a:p>
        </p:txBody>
      </p:sp>
      <p:sp>
        <p:nvSpPr>
          <p:cNvPr id="13" name="Google Shape;107;p21">
            <a:extLst>
              <a:ext uri="{FF2B5EF4-FFF2-40B4-BE49-F238E27FC236}">
                <a16:creationId xmlns:a16="http://schemas.microsoft.com/office/drawing/2014/main" xmlns="" id="{5B1770AD-FC98-4817-B70C-7EF40ACB7AFE}"/>
              </a:ext>
            </a:extLst>
          </p:cNvPr>
          <p:cNvSpPr txBox="1"/>
          <p:nvPr/>
        </p:nvSpPr>
        <p:spPr>
          <a:xfrm>
            <a:off x="4572000" y="4039018"/>
            <a:ext cx="4269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-GB" sz="1900" dirty="0">
                <a:latin typeface="Helvetica Neue" panose="020B0604020202020204" charset="0"/>
              </a:rPr>
              <a:t>The Guardian (2020)</a:t>
            </a:r>
            <a:endParaRPr sz="1900" dirty="0"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59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 dirty="0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Google Shape;125;p24">
            <a:extLst>
              <a:ext uri="{FF2B5EF4-FFF2-40B4-BE49-F238E27FC236}">
                <a16:creationId xmlns:a16="http://schemas.microsoft.com/office/drawing/2014/main" xmlns="" id="{BD79B8AD-98F3-4F92-AD34-8F6018D337BB}"/>
              </a:ext>
            </a:extLst>
          </p:cNvPr>
          <p:cNvSpPr txBox="1">
            <a:spLocks/>
          </p:cNvSpPr>
          <p:nvPr/>
        </p:nvSpPr>
        <p:spPr>
          <a:xfrm>
            <a:off x="784204" y="1041992"/>
            <a:ext cx="7575592" cy="264912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Tx/>
              <a:buFontTx/>
            </a:pPr>
            <a:r>
              <a:rPr lang="en-US" sz="3600" dirty="0">
                <a:latin typeface="Helvetica Neue" panose="020B0604020202020204" charset="0"/>
              </a:rPr>
              <a:t>Okay… </a:t>
            </a:r>
            <a:endParaRPr lang="en-US" sz="3600" dirty="0" smtClean="0">
              <a:latin typeface="Helvetica Neue" panose="020B0604020202020204" charset="0"/>
            </a:endParaRPr>
          </a:p>
          <a:p>
            <a:pPr algn="ctr">
              <a:spcBef>
                <a:spcPts val="0"/>
              </a:spcBef>
              <a:buClrTx/>
              <a:buFontTx/>
            </a:pPr>
            <a:endParaRPr lang="en-US" sz="3600" dirty="0">
              <a:latin typeface="Helvetica Neue" panose="020B0604020202020204" charset="0"/>
            </a:endParaRPr>
          </a:p>
          <a:p>
            <a:pPr algn="ctr">
              <a:spcBef>
                <a:spcPts val="0"/>
              </a:spcBef>
              <a:buClrTx/>
              <a:buFontTx/>
            </a:pPr>
            <a:r>
              <a:rPr lang="en-US" sz="3600" dirty="0" smtClean="0">
                <a:latin typeface="Helvetica Neue" panose="020B0604020202020204" charset="0"/>
              </a:rPr>
              <a:t>AI </a:t>
            </a:r>
            <a:r>
              <a:rPr lang="en-US" sz="3600" dirty="0">
                <a:latin typeface="Helvetica Neue" panose="020B0604020202020204" charset="0"/>
              </a:rPr>
              <a:t>can make some awful mistakes…</a:t>
            </a:r>
          </a:p>
        </p:txBody>
      </p:sp>
    </p:spTree>
    <p:extLst>
      <p:ext uri="{BB962C8B-B14F-4D97-AF65-F5344CB8AC3E}">
        <p14:creationId xmlns:p14="http://schemas.microsoft.com/office/powerpoint/2010/main" val="37269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58907" y="154167"/>
            <a:ext cx="763657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8906" y="2862787"/>
            <a:ext cx="763657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7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3843" y="1543467"/>
            <a:ext cx="7886700" cy="176101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5600" dirty="0">
              <a:solidFill>
                <a:srgbClr val="EC2124"/>
              </a:solidFill>
            </a:endParaRPr>
          </a:p>
        </p:txBody>
      </p:sp>
      <p:pic>
        <p:nvPicPr>
          <p:cNvPr id="8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4083800"/>
            <a:ext cx="1448632" cy="69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35;p26">
            <a:extLst>
              <a:ext uri="{FF2B5EF4-FFF2-40B4-BE49-F238E27FC236}">
                <a16:creationId xmlns:a16="http://schemas.microsoft.com/office/drawing/2014/main" xmlns="" id="{B9D5E0BB-0274-4754-8A86-D3102A5A6917}"/>
              </a:ext>
            </a:extLst>
          </p:cNvPr>
          <p:cNvSpPr txBox="1">
            <a:spLocks/>
          </p:cNvSpPr>
          <p:nvPr/>
        </p:nvSpPr>
        <p:spPr>
          <a:xfrm>
            <a:off x="311700" y="1828800"/>
            <a:ext cx="8520600" cy="116787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n-US" sz="3600" dirty="0">
                <a:latin typeface="Helvetica Neue" panose="020B0604020202020204" charset="0"/>
              </a:rPr>
              <a:t>Let’s do a (small) case study...</a:t>
            </a:r>
          </a:p>
        </p:txBody>
      </p:sp>
    </p:spTree>
    <p:extLst>
      <p:ext uri="{BB962C8B-B14F-4D97-AF65-F5344CB8AC3E}">
        <p14:creationId xmlns:p14="http://schemas.microsoft.com/office/powerpoint/2010/main" val="3398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40;p27">
            <a:extLst>
              <a:ext uri="{FF2B5EF4-FFF2-40B4-BE49-F238E27FC236}">
                <a16:creationId xmlns:a16="http://schemas.microsoft.com/office/drawing/2014/main" xmlns="" id="{3E43CDFB-0F89-4C55-859F-EF62448A8C3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610" y="20123"/>
            <a:ext cx="7018000" cy="47138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616" y="176954"/>
            <a:ext cx="4932900" cy="994172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dirty="0" smtClean="0"/>
              <a:t>(Smaller is Better)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 dirty="0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Google Shape;141;p27">
            <a:extLst>
              <a:ext uri="{FF2B5EF4-FFF2-40B4-BE49-F238E27FC236}">
                <a16:creationId xmlns:a16="http://schemas.microsoft.com/office/drawing/2014/main" xmlns="" id="{AAED7D62-DE95-4C4C-977E-CFCAF7B51409}"/>
              </a:ext>
            </a:extLst>
          </p:cNvPr>
          <p:cNvSpPr txBox="1"/>
          <p:nvPr/>
        </p:nvSpPr>
        <p:spPr>
          <a:xfrm>
            <a:off x="5960697" y="2436194"/>
            <a:ext cx="3167918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/>
              <a:t>Inception-v3</a:t>
            </a:r>
            <a:br>
              <a:rPr lang="en-GB" sz="2400" dirty="0" smtClean="0"/>
            </a:br>
            <a:r>
              <a:rPr lang="en-GB" sz="2400" dirty="0" smtClean="0"/>
              <a:t>(from Google)</a:t>
            </a:r>
            <a:endParaRPr sz="2400" dirty="0"/>
          </a:p>
        </p:txBody>
      </p:sp>
      <p:cxnSp>
        <p:nvCxnSpPr>
          <p:cNvPr id="13" name="Google Shape;142;p27">
            <a:extLst>
              <a:ext uri="{FF2B5EF4-FFF2-40B4-BE49-F238E27FC236}">
                <a16:creationId xmlns:a16="http://schemas.microsoft.com/office/drawing/2014/main" xmlns="" id="{6893BA35-A8C5-4DFF-9117-EC632E168225}"/>
              </a:ext>
            </a:extLst>
          </p:cNvPr>
          <p:cNvCxnSpPr/>
          <p:nvPr/>
        </p:nvCxnSpPr>
        <p:spPr>
          <a:xfrm flipH="1">
            <a:off x="5257281" y="2845769"/>
            <a:ext cx="718800" cy="837600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32274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64673" y="1648691"/>
            <a:ext cx="6427952" cy="1614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spcBef>
                <a:spcPct val="0"/>
              </a:spcBef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</a:pPr>
            <a:r>
              <a:rPr lang="en-GB" sz="4800" dirty="0" smtClean="0"/>
              <a:t>What is it good for?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38751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7;p13">
            <a:extLst>
              <a:ext uri="{FF2B5EF4-FFF2-40B4-BE49-F238E27FC236}">
                <a16:creationId xmlns:a16="http://schemas.microsoft.com/office/drawing/2014/main" xmlns="" id="{9AAF009B-2722-4186-A9A4-C6408C11551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562" t="7469" r="11706" b="20197"/>
          <a:stretch/>
        </p:blipFill>
        <p:spPr>
          <a:xfrm>
            <a:off x="2431472" y="498764"/>
            <a:ext cx="4218709" cy="39693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526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830" y="427379"/>
            <a:ext cx="5939115" cy="39445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7311" y="4498745"/>
            <a:ext cx="6583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Source: https</a:t>
            </a:r>
            <a:r>
              <a:rPr lang="en-GB" dirty="0">
                <a:solidFill>
                  <a:schemeClr val="tx1"/>
                </a:solidFill>
              </a:rPr>
              <a:t>://commons.wikimedia.org/wiki/File:Guacamole_IMGP1303.jpg</a:t>
            </a:r>
          </a:p>
        </p:txBody>
      </p:sp>
      <p:sp>
        <p:nvSpPr>
          <p:cNvPr id="4" name="Rectangle 3"/>
          <p:cNvSpPr/>
          <p:nvPr/>
        </p:nvSpPr>
        <p:spPr>
          <a:xfrm>
            <a:off x="1819430" y="4752353"/>
            <a:ext cx="5327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Licence: https</a:t>
            </a:r>
            <a:r>
              <a:rPr lang="en-GB" dirty="0">
                <a:solidFill>
                  <a:schemeClr val="tx1"/>
                </a:solidFill>
              </a:rPr>
              <a:t>://creativecommons.org/licenses/by-sa/3.0/deed.en</a:t>
            </a:r>
          </a:p>
        </p:txBody>
      </p:sp>
    </p:spTree>
    <p:extLst>
      <p:ext uri="{BB962C8B-B14F-4D97-AF65-F5344CB8AC3E}">
        <p14:creationId xmlns:p14="http://schemas.microsoft.com/office/powerpoint/2010/main" val="206342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7;p13">
            <a:extLst>
              <a:ext uri="{FF2B5EF4-FFF2-40B4-BE49-F238E27FC236}">
                <a16:creationId xmlns:a16="http://schemas.microsoft.com/office/drawing/2014/main" xmlns="" id="{9AAF009B-2722-4186-A9A4-C6408C11551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562" t="7469" r="11706" b="20197"/>
          <a:stretch/>
        </p:blipFill>
        <p:spPr>
          <a:xfrm>
            <a:off x="2431472" y="498764"/>
            <a:ext cx="4218709" cy="39693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50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830" y="427379"/>
            <a:ext cx="5939115" cy="39445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7311" y="4498745"/>
            <a:ext cx="6583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Source: https</a:t>
            </a:r>
            <a:r>
              <a:rPr lang="en-GB" dirty="0">
                <a:solidFill>
                  <a:schemeClr val="tx1"/>
                </a:solidFill>
              </a:rPr>
              <a:t>://commons.wikimedia.org/wiki/File:Guacamole_IMGP1303.jpg</a:t>
            </a:r>
          </a:p>
        </p:txBody>
      </p:sp>
      <p:sp>
        <p:nvSpPr>
          <p:cNvPr id="4" name="Rectangle 3"/>
          <p:cNvSpPr/>
          <p:nvPr/>
        </p:nvSpPr>
        <p:spPr>
          <a:xfrm>
            <a:off x="1819430" y="4752353"/>
            <a:ext cx="5327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Licence: https</a:t>
            </a:r>
            <a:r>
              <a:rPr lang="en-GB" dirty="0">
                <a:solidFill>
                  <a:schemeClr val="tx1"/>
                </a:solidFill>
              </a:rPr>
              <a:t>://creativecommons.org/licenses/by-sa/3.0/deed.en</a:t>
            </a:r>
          </a:p>
        </p:txBody>
      </p:sp>
    </p:spTree>
    <p:extLst>
      <p:ext uri="{BB962C8B-B14F-4D97-AF65-F5344CB8AC3E}">
        <p14:creationId xmlns:p14="http://schemas.microsoft.com/office/powerpoint/2010/main" val="32668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7;p13">
            <a:extLst>
              <a:ext uri="{FF2B5EF4-FFF2-40B4-BE49-F238E27FC236}">
                <a16:creationId xmlns:a16="http://schemas.microsoft.com/office/drawing/2014/main" xmlns="" id="{9AAF009B-2722-4186-A9A4-C6408C11551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562" t="7469" r="11706" b="20197"/>
          <a:stretch/>
        </p:blipFill>
        <p:spPr>
          <a:xfrm>
            <a:off x="2431472" y="498764"/>
            <a:ext cx="4218709" cy="39693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5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05992"/>
            <a:ext cx="8172450" cy="994172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latin typeface="Helvetica Neue" panose="020B0604020202020204" charset="0"/>
              </a:rPr>
              <a:t>Three things I want to </a:t>
            </a:r>
            <a:r>
              <a:rPr lang="en-GB" sz="4000" dirty="0" smtClean="0">
                <a:latin typeface="Helvetica Neue" panose="020B0604020202020204" charset="0"/>
              </a:rPr>
              <a:t>cover</a:t>
            </a:r>
            <a:endParaRPr lang="en-GB" sz="4000" dirty="0">
              <a:latin typeface="Helvetica Neue" panose="020B06040202020202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 dirty="0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850646F-B643-4F87-84E2-E820A93A45CC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526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830" y="427379"/>
            <a:ext cx="5939115" cy="39445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7311" y="4498745"/>
            <a:ext cx="6583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Source: https</a:t>
            </a:r>
            <a:r>
              <a:rPr lang="en-GB" dirty="0">
                <a:solidFill>
                  <a:schemeClr val="tx1"/>
                </a:solidFill>
              </a:rPr>
              <a:t>://commons.wikimedia.org/wiki/File:Guacamole_IMGP1303.jpg</a:t>
            </a:r>
          </a:p>
        </p:txBody>
      </p:sp>
      <p:sp>
        <p:nvSpPr>
          <p:cNvPr id="4" name="Rectangle 3"/>
          <p:cNvSpPr/>
          <p:nvPr/>
        </p:nvSpPr>
        <p:spPr>
          <a:xfrm>
            <a:off x="1819430" y="4752353"/>
            <a:ext cx="5327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Licence: https</a:t>
            </a:r>
            <a:r>
              <a:rPr lang="en-GB" dirty="0">
                <a:solidFill>
                  <a:schemeClr val="tx1"/>
                </a:solidFill>
              </a:rPr>
              <a:t>://creativecommons.org/licenses/by-sa/3.0/deed.en</a:t>
            </a:r>
          </a:p>
        </p:txBody>
      </p:sp>
    </p:spTree>
    <p:extLst>
      <p:ext uri="{BB962C8B-B14F-4D97-AF65-F5344CB8AC3E}">
        <p14:creationId xmlns:p14="http://schemas.microsoft.com/office/powerpoint/2010/main" val="79026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 dirty="0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Google Shape;147;p28">
            <a:extLst>
              <a:ext uri="{FF2B5EF4-FFF2-40B4-BE49-F238E27FC236}">
                <a16:creationId xmlns:a16="http://schemas.microsoft.com/office/drawing/2014/main" xmlns="" id="{7EBD9F10-7E38-4881-B733-774D2C06DC1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038" y="135941"/>
            <a:ext cx="7739924" cy="302635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48;p28">
            <a:extLst>
              <a:ext uri="{FF2B5EF4-FFF2-40B4-BE49-F238E27FC236}">
                <a16:creationId xmlns:a16="http://schemas.microsoft.com/office/drawing/2014/main" xmlns="" id="{E844611B-0E58-4231-BCF9-AE7DEF3B6B93}"/>
              </a:ext>
            </a:extLst>
          </p:cNvPr>
          <p:cNvSpPr txBox="1"/>
          <p:nvPr/>
        </p:nvSpPr>
        <p:spPr>
          <a:xfrm>
            <a:off x="5871119" y="3083570"/>
            <a:ext cx="4269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sz="1800" dirty="0">
                <a:latin typeface="Helvetica Neue" panose="020B0604020202020204" charset="0"/>
              </a:rPr>
              <a:t>Mashable 2017</a:t>
            </a:r>
            <a:endParaRPr sz="1800" dirty="0"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36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7;p13">
            <a:extLst>
              <a:ext uri="{FF2B5EF4-FFF2-40B4-BE49-F238E27FC236}">
                <a16:creationId xmlns:a16="http://schemas.microsoft.com/office/drawing/2014/main" xmlns="" id="{9AAF009B-2722-4186-A9A4-C6408C11551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402" y="560481"/>
            <a:ext cx="3584047" cy="38114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A62D262-2B05-46B9-AE5F-EE83DEA43354}"/>
              </a:ext>
            </a:extLst>
          </p:cNvPr>
          <p:cNvSpPr txBox="1"/>
          <p:nvPr/>
        </p:nvSpPr>
        <p:spPr>
          <a:xfrm>
            <a:off x="4400549" y="1045905"/>
            <a:ext cx="45862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Helvetica Neue" panose="020B0604020202020204" charset="0"/>
                <a:cs typeface="Heebo Medium" panose="020B0604020202020204" pitchFamily="2" charset="-79"/>
              </a:rPr>
              <a:t>The Inception-v3 </a:t>
            </a:r>
            <a:r>
              <a:rPr lang="en-US" sz="3200" dirty="0">
                <a:solidFill>
                  <a:schemeClr val="tx1"/>
                </a:solidFill>
                <a:latin typeface="Helvetica Neue" panose="020B0604020202020204" charset="0"/>
                <a:cs typeface="Heebo Medium" panose="020B0604020202020204" pitchFamily="2" charset="-79"/>
              </a:rPr>
              <a:t>image recognition AI thinks this is a picture of guacamole!</a:t>
            </a:r>
          </a:p>
          <a:p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000" dirty="0"/>
          </a:p>
        </p:txBody>
      </p:sp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 dirty="0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Google Shape;154;p29">
            <a:extLst>
              <a:ext uri="{FF2B5EF4-FFF2-40B4-BE49-F238E27FC236}">
                <a16:creationId xmlns:a16="http://schemas.microsoft.com/office/drawing/2014/main" xmlns="" id="{19B41843-FA00-4133-962E-4A9B2B3A1EC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839200" cy="33772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55;p29">
            <a:extLst>
              <a:ext uri="{FF2B5EF4-FFF2-40B4-BE49-F238E27FC236}">
                <a16:creationId xmlns:a16="http://schemas.microsoft.com/office/drawing/2014/main" xmlns="" id="{B03CEC0D-3EEE-4A48-9229-0E49765D53CB}"/>
              </a:ext>
            </a:extLst>
          </p:cNvPr>
          <p:cNvSpPr txBox="1"/>
          <p:nvPr/>
        </p:nvSpPr>
        <p:spPr>
          <a:xfrm>
            <a:off x="193902" y="3834864"/>
            <a:ext cx="7144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Helvetica Neue" panose="020B0604020202020204" charset="0"/>
              </a:rPr>
              <a:t>from https://github.com/anishathalye/obfuscated-gradients</a:t>
            </a:r>
            <a:endParaRPr sz="2000" dirty="0"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11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61;p30">
            <a:extLst>
              <a:ext uri="{FF2B5EF4-FFF2-40B4-BE49-F238E27FC236}">
                <a16:creationId xmlns:a16="http://schemas.microsoft.com/office/drawing/2014/main" xmlns="" id="{F0ECA592-EE41-42B2-A688-CD6D7A3BE48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2971" y="680555"/>
            <a:ext cx="4691400" cy="40618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 dirty="0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Google Shape;160;p30">
            <a:extLst>
              <a:ext uri="{FF2B5EF4-FFF2-40B4-BE49-F238E27FC236}">
                <a16:creationId xmlns:a16="http://schemas.microsoft.com/office/drawing/2014/main" xmlns="" id="{068DDE07-E009-4AAB-8EC1-29E444D6E159}"/>
              </a:ext>
            </a:extLst>
          </p:cNvPr>
          <p:cNvSpPr txBox="1">
            <a:spLocks/>
          </p:cNvSpPr>
          <p:nvPr/>
        </p:nvSpPr>
        <p:spPr>
          <a:xfrm>
            <a:off x="-1299142" y="143347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Tx/>
              <a:buFontTx/>
            </a:pPr>
            <a:r>
              <a:rPr lang="en-US" dirty="0"/>
              <a:t>A bit about neural networks...</a:t>
            </a:r>
          </a:p>
        </p:txBody>
      </p:sp>
      <p:sp>
        <p:nvSpPr>
          <p:cNvPr id="14" name="Google Shape;162;p30">
            <a:extLst>
              <a:ext uri="{FF2B5EF4-FFF2-40B4-BE49-F238E27FC236}">
                <a16:creationId xmlns:a16="http://schemas.microsoft.com/office/drawing/2014/main" xmlns="" id="{16B0C116-7165-411C-9BB8-7175B6487259}"/>
              </a:ext>
            </a:extLst>
          </p:cNvPr>
          <p:cNvSpPr txBox="1"/>
          <p:nvPr/>
        </p:nvSpPr>
        <p:spPr>
          <a:xfrm>
            <a:off x="53350" y="3922746"/>
            <a:ext cx="4453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Cyberbotics</a:t>
            </a:r>
            <a:r>
              <a:rPr lang="en-GB" dirty="0"/>
              <a:t> Ltd., CC BY-SA 3.0 </a:t>
            </a:r>
            <a:br>
              <a:rPr lang="en-GB" dirty="0"/>
            </a:br>
            <a:r>
              <a:rPr lang="en-GB" dirty="0"/>
              <a:t>&lt;https://creativecommons.org/licenses/by-sa/3.0&gt;, </a:t>
            </a:r>
            <a:br>
              <a:rPr lang="en-GB" dirty="0"/>
            </a:br>
            <a:r>
              <a:rPr lang="en-GB" dirty="0"/>
              <a:t>via Wikimedia Commons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245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61;p30">
            <a:extLst>
              <a:ext uri="{FF2B5EF4-FFF2-40B4-BE49-F238E27FC236}">
                <a16:creationId xmlns:a16="http://schemas.microsoft.com/office/drawing/2014/main" xmlns="" id="{F0ECA592-EE41-42B2-A688-CD6D7A3BE48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2971" y="680555"/>
            <a:ext cx="4691400" cy="40618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Google Shape;160;p30">
            <a:extLst>
              <a:ext uri="{FF2B5EF4-FFF2-40B4-BE49-F238E27FC236}">
                <a16:creationId xmlns:a16="http://schemas.microsoft.com/office/drawing/2014/main" xmlns="" id="{068DDE07-E009-4AAB-8EC1-29E444D6E159}"/>
              </a:ext>
            </a:extLst>
          </p:cNvPr>
          <p:cNvSpPr txBox="1">
            <a:spLocks/>
          </p:cNvSpPr>
          <p:nvPr/>
        </p:nvSpPr>
        <p:spPr>
          <a:xfrm>
            <a:off x="-1299142" y="143347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Tx/>
              <a:buFontTx/>
            </a:pPr>
            <a:r>
              <a:rPr lang="en-US" dirty="0"/>
              <a:t>A bit about neural networks...</a:t>
            </a:r>
          </a:p>
        </p:txBody>
      </p:sp>
      <p:sp>
        <p:nvSpPr>
          <p:cNvPr id="14" name="Google Shape;162;p30">
            <a:extLst>
              <a:ext uri="{FF2B5EF4-FFF2-40B4-BE49-F238E27FC236}">
                <a16:creationId xmlns:a16="http://schemas.microsoft.com/office/drawing/2014/main" xmlns="" id="{16B0C116-7165-411C-9BB8-7175B6487259}"/>
              </a:ext>
            </a:extLst>
          </p:cNvPr>
          <p:cNvSpPr txBox="1"/>
          <p:nvPr/>
        </p:nvSpPr>
        <p:spPr>
          <a:xfrm>
            <a:off x="53350" y="3922746"/>
            <a:ext cx="4453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Cyberbotics</a:t>
            </a:r>
            <a:r>
              <a:rPr lang="en-GB" dirty="0"/>
              <a:t> Ltd., CC BY-SA 3.0 </a:t>
            </a:r>
            <a:br>
              <a:rPr lang="en-GB" dirty="0"/>
            </a:br>
            <a:r>
              <a:rPr lang="en-GB" dirty="0"/>
              <a:t>&lt;https://creativecommons.org/licenses/by-sa/3.0&gt;, </a:t>
            </a:r>
            <a:br>
              <a:rPr lang="en-GB" dirty="0"/>
            </a:br>
            <a:r>
              <a:rPr lang="en-GB" dirty="0"/>
              <a:t>via Wikimedia Commons</a:t>
            </a:r>
            <a:endParaRPr dirty="0"/>
          </a:p>
        </p:txBody>
      </p:sp>
      <p:sp>
        <p:nvSpPr>
          <p:cNvPr id="11" name="Google Shape;168;p31">
            <a:extLst>
              <a:ext uri="{FF2B5EF4-FFF2-40B4-BE49-F238E27FC236}">
                <a16:creationId xmlns:a16="http://schemas.microsoft.com/office/drawing/2014/main" xmlns="" id="{334E9743-F21B-419E-BCEB-7B509E101F25}"/>
              </a:ext>
            </a:extLst>
          </p:cNvPr>
          <p:cNvSpPr txBox="1"/>
          <p:nvPr/>
        </p:nvSpPr>
        <p:spPr>
          <a:xfrm>
            <a:off x="7387969" y="2138307"/>
            <a:ext cx="77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Cat</a:t>
            </a:r>
            <a:endParaRPr/>
          </a:p>
        </p:txBody>
      </p:sp>
      <p:cxnSp>
        <p:nvCxnSpPr>
          <p:cNvPr id="12" name="Google Shape;172;p31">
            <a:extLst>
              <a:ext uri="{FF2B5EF4-FFF2-40B4-BE49-F238E27FC236}">
                <a16:creationId xmlns:a16="http://schemas.microsoft.com/office/drawing/2014/main" xmlns="" id="{55169398-B276-4429-BBEA-472B852E80D5}"/>
              </a:ext>
            </a:extLst>
          </p:cNvPr>
          <p:cNvCxnSpPr/>
          <p:nvPr/>
        </p:nvCxnSpPr>
        <p:spPr>
          <a:xfrm flipH="1">
            <a:off x="6906169" y="2338407"/>
            <a:ext cx="481800" cy="14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173;p31">
            <a:extLst>
              <a:ext uri="{FF2B5EF4-FFF2-40B4-BE49-F238E27FC236}">
                <a16:creationId xmlns:a16="http://schemas.microsoft.com/office/drawing/2014/main" xmlns="" id="{17496E25-F193-4110-8809-CFD327E6194C}"/>
              </a:ext>
            </a:extLst>
          </p:cNvPr>
          <p:cNvCxnSpPr/>
          <p:nvPr/>
        </p:nvCxnSpPr>
        <p:spPr>
          <a:xfrm flipH="1">
            <a:off x="6891469" y="2738595"/>
            <a:ext cx="496500" cy="7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174;p31">
            <a:extLst>
              <a:ext uri="{FF2B5EF4-FFF2-40B4-BE49-F238E27FC236}">
                <a16:creationId xmlns:a16="http://schemas.microsoft.com/office/drawing/2014/main" xmlns="" id="{A7572AE8-D155-4197-84A8-3D1CA65E4CA6}"/>
              </a:ext>
            </a:extLst>
          </p:cNvPr>
          <p:cNvCxnSpPr/>
          <p:nvPr/>
        </p:nvCxnSpPr>
        <p:spPr>
          <a:xfrm rot="10800000">
            <a:off x="6824569" y="3190707"/>
            <a:ext cx="563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" name="Google Shape;175;p31">
            <a:extLst>
              <a:ext uri="{FF2B5EF4-FFF2-40B4-BE49-F238E27FC236}">
                <a16:creationId xmlns:a16="http://schemas.microsoft.com/office/drawing/2014/main" xmlns="" id="{C53BBD93-175D-4C21-BB06-D7317EBBEB68}"/>
              </a:ext>
            </a:extLst>
          </p:cNvPr>
          <p:cNvCxnSpPr/>
          <p:nvPr/>
        </p:nvCxnSpPr>
        <p:spPr>
          <a:xfrm rot="10800000">
            <a:off x="6802369" y="3546507"/>
            <a:ext cx="585600" cy="4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" name="Google Shape;169;p31">
            <a:extLst>
              <a:ext uri="{FF2B5EF4-FFF2-40B4-BE49-F238E27FC236}">
                <a16:creationId xmlns:a16="http://schemas.microsoft.com/office/drawing/2014/main" xmlns="" id="{127F658F-EE3C-4FD2-AADC-8D123279F0CC}"/>
              </a:ext>
            </a:extLst>
          </p:cNvPr>
          <p:cNvSpPr txBox="1"/>
          <p:nvPr/>
        </p:nvSpPr>
        <p:spPr>
          <a:xfrm>
            <a:off x="7387969" y="2545995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Dog</a:t>
            </a:r>
            <a:endParaRPr dirty="0"/>
          </a:p>
        </p:txBody>
      </p:sp>
      <p:sp>
        <p:nvSpPr>
          <p:cNvPr id="19" name="Google Shape;170;p31">
            <a:extLst>
              <a:ext uri="{FF2B5EF4-FFF2-40B4-BE49-F238E27FC236}">
                <a16:creationId xmlns:a16="http://schemas.microsoft.com/office/drawing/2014/main" xmlns="" id="{72975429-4531-4169-B6FB-7F454A0DB3F6}"/>
              </a:ext>
            </a:extLst>
          </p:cNvPr>
          <p:cNvSpPr txBox="1"/>
          <p:nvPr/>
        </p:nvSpPr>
        <p:spPr>
          <a:xfrm>
            <a:off x="7387969" y="2998107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Fish</a:t>
            </a:r>
            <a:endParaRPr/>
          </a:p>
        </p:txBody>
      </p:sp>
      <p:sp>
        <p:nvSpPr>
          <p:cNvPr id="20" name="Google Shape;171;p31">
            <a:extLst>
              <a:ext uri="{FF2B5EF4-FFF2-40B4-BE49-F238E27FC236}">
                <a16:creationId xmlns:a16="http://schemas.microsoft.com/office/drawing/2014/main" xmlns="" id="{252A4D84-ED87-4CD1-9DB9-CE5EBAFD992A}"/>
              </a:ext>
            </a:extLst>
          </p:cNvPr>
          <p:cNvSpPr txBox="1"/>
          <p:nvPr/>
        </p:nvSpPr>
        <p:spPr>
          <a:xfrm>
            <a:off x="7387969" y="3398307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Guacamole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7965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58907" y="154167"/>
            <a:ext cx="763657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8906" y="2862787"/>
            <a:ext cx="763657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7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3843" y="1543467"/>
            <a:ext cx="7886700" cy="176101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5600" dirty="0">
              <a:solidFill>
                <a:srgbClr val="EC2124"/>
              </a:solidFill>
            </a:endParaRPr>
          </a:p>
        </p:txBody>
      </p:sp>
      <p:pic>
        <p:nvPicPr>
          <p:cNvPr id="8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4083800"/>
            <a:ext cx="1448632" cy="69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181;p32">
            <a:extLst>
              <a:ext uri="{FF2B5EF4-FFF2-40B4-BE49-F238E27FC236}">
                <a16:creationId xmlns:a16="http://schemas.microsoft.com/office/drawing/2014/main" xmlns="" id="{F416446D-383A-46B4-8E7C-78769F25D293}"/>
              </a:ext>
            </a:extLst>
          </p:cNvPr>
          <p:cNvSpPr txBox="1">
            <a:spLocks/>
          </p:cNvSpPr>
          <p:nvPr/>
        </p:nvSpPr>
        <p:spPr>
          <a:xfrm>
            <a:off x="366225" y="744842"/>
            <a:ext cx="8520600" cy="73337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n-US" sz="3600" dirty="0">
                <a:latin typeface="Helvetica Neue" panose="020B0604020202020204" charset="0"/>
              </a:rPr>
              <a:t>How does a neural network get good? </a:t>
            </a:r>
          </a:p>
        </p:txBody>
      </p:sp>
      <p:sp>
        <p:nvSpPr>
          <p:cNvPr id="12" name="Google Shape;187;p33">
            <a:extLst>
              <a:ext uri="{FF2B5EF4-FFF2-40B4-BE49-F238E27FC236}">
                <a16:creationId xmlns:a16="http://schemas.microsoft.com/office/drawing/2014/main" xmlns="" id="{B5DED78E-A8FA-44F6-83D4-8F907F2B358E}"/>
              </a:ext>
            </a:extLst>
          </p:cNvPr>
          <p:cNvSpPr txBox="1"/>
          <p:nvPr/>
        </p:nvSpPr>
        <p:spPr>
          <a:xfrm>
            <a:off x="2437500" y="2223400"/>
            <a:ext cx="4269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dirty="0">
                <a:solidFill>
                  <a:schemeClr val="tx1"/>
                </a:solidFill>
                <a:latin typeface="Helvetica Neue" panose="020B0604020202020204" charset="0"/>
              </a:rPr>
              <a:t>CALCULUS!</a:t>
            </a:r>
            <a:endParaRPr sz="5400" dirty="0">
              <a:solidFill>
                <a:schemeClr val="tx1"/>
              </a:solidFill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84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340" y="793307"/>
            <a:ext cx="3669060" cy="38871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Google Shape;199;p35">
            <a:extLst>
              <a:ext uri="{FF2B5EF4-FFF2-40B4-BE49-F238E27FC236}">
                <a16:creationId xmlns:a16="http://schemas.microsoft.com/office/drawing/2014/main" xmlns="" id="{0D73555F-FFB5-4933-ABC1-7E9994942DF6}"/>
              </a:ext>
            </a:extLst>
          </p:cNvPr>
          <p:cNvSpPr txBox="1"/>
          <p:nvPr/>
        </p:nvSpPr>
        <p:spPr>
          <a:xfrm>
            <a:off x="4349631" y="2077424"/>
            <a:ext cx="62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E(x)</a:t>
            </a:r>
            <a:endParaRPr/>
          </a:p>
        </p:txBody>
      </p:sp>
      <p:cxnSp>
        <p:nvCxnSpPr>
          <p:cNvPr id="13" name="Google Shape;200;p35">
            <a:extLst>
              <a:ext uri="{FF2B5EF4-FFF2-40B4-BE49-F238E27FC236}">
                <a16:creationId xmlns:a16="http://schemas.microsoft.com/office/drawing/2014/main" xmlns="" id="{689ABCFA-424D-4CE1-A81B-91F60067AE98}"/>
              </a:ext>
            </a:extLst>
          </p:cNvPr>
          <p:cNvCxnSpPr>
            <a:cxnSpLocks/>
          </p:cNvCxnSpPr>
          <p:nvPr/>
        </p:nvCxnSpPr>
        <p:spPr>
          <a:xfrm>
            <a:off x="612206" y="4634349"/>
            <a:ext cx="6360094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201;p35">
            <a:extLst>
              <a:ext uri="{FF2B5EF4-FFF2-40B4-BE49-F238E27FC236}">
                <a16:creationId xmlns:a16="http://schemas.microsoft.com/office/drawing/2014/main" xmlns="" id="{BB05C658-5F83-46A8-995B-349DF32CA25A}"/>
              </a:ext>
            </a:extLst>
          </p:cNvPr>
          <p:cNvCxnSpPr/>
          <p:nvPr/>
        </p:nvCxnSpPr>
        <p:spPr>
          <a:xfrm rot="10800000">
            <a:off x="589831" y="987924"/>
            <a:ext cx="37200" cy="3639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" name="Google Shape;202;p35">
            <a:extLst>
              <a:ext uri="{FF2B5EF4-FFF2-40B4-BE49-F238E27FC236}">
                <a16:creationId xmlns:a16="http://schemas.microsoft.com/office/drawing/2014/main" xmlns="" id="{77CB87E6-42B2-4409-81CB-83DBB18C78C1}"/>
              </a:ext>
            </a:extLst>
          </p:cNvPr>
          <p:cNvSpPr txBox="1"/>
          <p:nvPr/>
        </p:nvSpPr>
        <p:spPr>
          <a:xfrm>
            <a:off x="6774450" y="4226724"/>
            <a:ext cx="39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x</a:t>
            </a:r>
            <a:endParaRPr dirty="0"/>
          </a:p>
        </p:txBody>
      </p:sp>
      <p:sp>
        <p:nvSpPr>
          <p:cNvPr id="16" name="Google Shape;203;p35">
            <a:extLst>
              <a:ext uri="{FF2B5EF4-FFF2-40B4-BE49-F238E27FC236}">
                <a16:creationId xmlns:a16="http://schemas.microsoft.com/office/drawing/2014/main" xmlns="" id="{CC341E3C-C950-4A3B-B5D6-9C57ABF7201D}"/>
              </a:ext>
            </a:extLst>
          </p:cNvPr>
          <p:cNvSpPr txBox="1"/>
          <p:nvPr/>
        </p:nvSpPr>
        <p:spPr>
          <a:xfrm>
            <a:off x="317831" y="676674"/>
            <a:ext cx="5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E(x)</a:t>
            </a:r>
            <a:endParaRPr/>
          </a:p>
        </p:txBody>
      </p:sp>
      <p:sp>
        <p:nvSpPr>
          <p:cNvPr id="17" name="Google Shape;197;p35">
            <a:extLst>
              <a:ext uri="{FF2B5EF4-FFF2-40B4-BE49-F238E27FC236}">
                <a16:creationId xmlns:a16="http://schemas.microsoft.com/office/drawing/2014/main" xmlns="" id="{BA4B1CC7-91D1-4AD0-A133-1922ED3C85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7831" y="8563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Helvetica Neue" panose="020B0604020202020204" charset="0"/>
              </a:rPr>
              <a:t>Let’s scrap the formulas...</a:t>
            </a:r>
            <a:endParaRPr dirty="0"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8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340" y="793307"/>
            <a:ext cx="3669060" cy="38871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Google Shape;199;p35">
            <a:extLst>
              <a:ext uri="{FF2B5EF4-FFF2-40B4-BE49-F238E27FC236}">
                <a16:creationId xmlns:a16="http://schemas.microsoft.com/office/drawing/2014/main" xmlns="" id="{0D73555F-FFB5-4933-ABC1-7E9994942DF6}"/>
              </a:ext>
            </a:extLst>
          </p:cNvPr>
          <p:cNvSpPr txBox="1"/>
          <p:nvPr/>
        </p:nvSpPr>
        <p:spPr>
          <a:xfrm>
            <a:off x="4349631" y="2077424"/>
            <a:ext cx="62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E(x)</a:t>
            </a:r>
            <a:endParaRPr/>
          </a:p>
        </p:txBody>
      </p:sp>
      <p:cxnSp>
        <p:nvCxnSpPr>
          <p:cNvPr id="13" name="Google Shape;200;p35">
            <a:extLst>
              <a:ext uri="{FF2B5EF4-FFF2-40B4-BE49-F238E27FC236}">
                <a16:creationId xmlns:a16="http://schemas.microsoft.com/office/drawing/2014/main" xmlns="" id="{689ABCFA-424D-4CE1-A81B-91F60067AE98}"/>
              </a:ext>
            </a:extLst>
          </p:cNvPr>
          <p:cNvCxnSpPr>
            <a:cxnSpLocks/>
          </p:cNvCxnSpPr>
          <p:nvPr/>
        </p:nvCxnSpPr>
        <p:spPr>
          <a:xfrm>
            <a:off x="612206" y="4634349"/>
            <a:ext cx="6360094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201;p35">
            <a:extLst>
              <a:ext uri="{FF2B5EF4-FFF2-40B4-BE49-F238E27FC236}">
                <a16:creationId xmlns:a16="http://schemas.microsoft.com/office/drawing/2014/main" xmlns="" id="{BB05C658-5F83-46A8-995B-349DF32CA25A}"/>
              </a:ext>
            </a:extLst>
          </p:cNvPr>
          <p:cNvCxnSpPr/>
          <p:nvPr/>
        </p:nvCxnSpPr>
        <p:spPr>
          <a:xfrm rot="10800000">
            <a:off x="589831" y="987924"/>
            <a:ext cx="37200" cy="3639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" name="Google Shape;202;p35">
            <a:extLst>
              <a:ext uri="{FF2B5EF4-FFF2-40B4-BE49-F238E27FC236}">
                <a16:creationId xmlns:a16="http://schemas.microsoft.com/office/drawing/2014/main" xmlns="" id="{77CB87E6-42B2-4409-81CB-83DBB18C78C1}"/>
              </a:ext>
            </a:extLst>
          </p:cNvPr>
          <p:cNvSpPr txBox="1"/>
          <p:nvPr/>
        </p:nvSpPr>
        <p:spPr>
          <a:xfrm>
            <a:off x="6774450" y="4226724"/>
            <a:ext cx="39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x</a:t>
            </a:r>
            <a:endParaRPr dirty="0"/>
          </a:p>
        </p:txBody>
      </p:sp>
      <p:sp>
        <p:nvSpPr>
          <p:cNvPr id="16" name="Google Shape;203;p35">
            <a:extLst>
              <a:ext uri="{FF2B5EF4-FFF2-40B4-BE49-F238E27FC236}">
                <a16:creationId xmlns:a16="http://schemas.microsoft.com/office/drawing/2014/main" xmlns="" id="{CC341E3C-C950-4A3B-B5D6-9C57ABF7201D}"/>
              </a:ext>
            </a:extLst>
          </p:cNvPr>
          <p:cNvSpPr txBox="1"/>
          <p:nvPr/>
        </p:nvSpPr>
        <p:spPr>
          <a:xfrm>
            <a:off x="317831" y="676674"/>
            <a:ext cx="5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E(x)</a:t>
            </a:r>
            <a:endParaRPr/>
          </a:p>
        </p:txBody>
      </p:sp>
      <p:sp>
        <p:nvSpPr>
          <p:cNvPr id="18" name="Google Shape;208;p36">
            <a:extLst>
              <a:ext uri="{FF2B5EF4-FFF2-40B4-BE49-F238E27FC236}">
                <a16:creationId xmlns:a16="http://schemas.microsoft.com/office/drawing/2014/main" xmlns="" id="{9BFF3125-1403-4B00-82DF-40BCC93C5E6A}"/>
              </a:ext>
            </a:extLst>
          </p:cNvPr>
          <p:cNvSpPr txBox="1">
            <a:spLocks/>
          </p:cNvSpPr>
          <p:nvPr/>
        </p:nvSpPr>
        <p:spPr>
          <a:xfrm>
            <a:off x="311700" y="218637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n-US" dirty="0">
                <a:latin typeface="Helvetica Neue" panose="020B0604020202020204" charset="0"/>
              </a:rPr>
              <a:t>You are here (or rather, your AI is)</a:t>
            </a:r>
          </a:p>
        </p:txBody>
      </p:sp>
      <p:cxnSp>
        <p:nvCxnSpPr>
          <p:cNvPr id="19" name="Google Shape;215;p36">
            <a:extLst>
              <a:ext uri="{FF2B5EF4-FFF2-40B4-BE49-F238E27FC236}">
                <a16:creationId xmlns:a16="http://schemas.microsoft.com/office/drawing/2014/main" xmlns="" id="{ECE102AA-A6DA-4003-B279-F3811AA64B1E}"/>
              </a:ext>
            </a:extLst>
          </p:cNvPr>
          <p:cNvCxnSpPr/>
          <p:nvPr/>
        </p:nvCxnSpPr>
        <p:spPr>
          <a:xfrm>
            <a:off x="3399553" y="890912"/>
            <a:ext cx="392700" cy="117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Google Shape;214;p36">
            <a:extLst>
              <a:ext uri="{FF2B5EF4-FFF2-40B4-BE49-F238E27FC236}">
                <a16:creationId xmlns:a16="http://schemas.microsoft.com/office/drawing/2014/main" xmlns="" id="{9916E01A-8796-4C07-8246-959F6BD55D09}"/>
              </a:ext>
            </a:extLst>
          </p:cNvPr>
          <p:cNvSpPr txBox="1"/>
          <p:nvPr/>
        </p:nvSpPr>
        <p:spPr>
          <a:xfrm>
            <a:off x="3651113" y="1289765"/>
            <a:ext cx="5559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dirty="0"/>
              <a:t>.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253952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340" y="793307"/>
            <a:ext cx="3669060" cy="38871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Google Shape;199;p35">
            <a:extLst>
              <a:ext uri="{FF2B5EF4-FFF2-40B4-BE49-F238E27FC236}">
                <a16:creationId xmlns:a16="http://schemas.microsoft.com/office/drawing/2014/main" xmlns="" id="{0D73555F-FFB5-4933-ABC1-7E9994942DF6}"/>
              </a:ext>
            </a:extLst>
          </p:cNvPr>
          <p:cNvSpPr txBox="1"/>
          <p:nvPr/>
        </p:nvSpPr>
        <p:spPr>
          <a:xfrm>
            <a:off x="4349631" y="2077424"/>
            <a:ext cx="62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E(x)</a:t>
            </a:r>
            <a:endParaRPr/>
          </a:p>
        </p:txBody>
      </p:sp>
      <p:cxnSp>
        <p:nvCxnSpPr>
          <p:cNvPr id="13" name="Google Shape;200;p35">
            <a:extLst>
              <a:ext uri="{FF2B5EF4-FFF2-40B4-BE49-F238E27FC236}">
                <a16:creationId xmlns:a16="http://schemas.microsoft.com/office/drawing/2014/main" xmlns="" id="{689ABCFA-424D-4CE1-A81B-91F60067AE98}"/>
              </a:ext>
            </a:extLst>
          </p:cNvPr>
          <p:cNvCxnSpPr>
            <a:cxnSpLocks/>
          </p:cNvCxnSpPr>
          <p:nvPr/>
        </p:nvCxnSpPr>
        <p:spPr>
          <a:xfrm>
            <a:off x="612206" y="4634349"/>
            <a:ext cx="6360094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201;p35">
            <a:extLst>
              <a:ext uri="{FF2B5EF4-FFF2-40B4-BE49-F238E27FC236}">
                <a16:creationId xmlns:a16="http://schemas.microsoft.com/office/drawing/2014/main" xmlns="" id="{BB05C658-5F83-46A8-995B-349DF32CA25A}"/>
              </a:ext>
            </a:extLst>
          </p:cNvPr>
          <p:cNvCxnSpPr/>
          <p:nvPr/>
        </p:nvCxnSpPr>
        <p:spPr>
          <a:xfrm rot="10800000">
            <a:off x="589831" y="987924"/>
            <a:ext cx="37200" cy="3639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" name="Google Shape;202;p35">
            <a:extLst>
              <a:ext uri="{FF2B5EF4-FFF2-40B4-BE49-F238E27FC236}">
                <a16:creationId xmlns:a16="http://schemas.microsoft.com/office/drawing/2014/main" xmlns="" id="{77CB87E6-42B2-4409-81CB-83DBB18C78C1}"/>
              </a:ext>
            </a:extLst>
          </p:cNvPr>
          <p:cNvSpPr txBox="1"/>
          <p:nvPr/>
        </p:nvSpPr>
        <p:spPr>
          <a:xfrm>
            <a:off x="6774450" y="4226724"/>
            <a:ext cx="39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x</a:t>
            </a:r>
            <a:endParaRPr dirty="0"/>
          </a:p>
        </p:txBody>
      </p:sp>
      <p:sp>
        <p:nvSpPr>
          <p:cNvPr id="16" name="Google Shape;203;p35">
            <a:extLst>
              <a:ext uri="{FF2B5EF4-FFF2-40B4-BE49-F238E27FC236}">
                <a16:creationId xmlns:a16="http://schemas.microsoft.com/office/drawing/2014/main" xmlns="" id="{CC341E3C-C950-4A3B-B5D6-9C57ABF7201D}"/>
              </a:ext>
            </a:extLst>
          </p:cNvPr>
          <p:cNvSpPr txBox="1"/>
          <p:nvPr/>
        </p:nvSpPr>
        <p:spPr>
          <a:xfrm>
            <a:off x="317831" y="676674"/>
            <a:ext cx="5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E(x)</a:t>
            </a:r>
            <a:endParaRPr/>
          </a:p>
        </p:txBody>
      </p:sp>
      <p:sp>
        <p:nvSpPr>
          <p:cNvPr id="18" name="Google Shape;208;p36">
            <a:extLst>
              <a:ext uri="{FF2B5EF4-FFF2-40B4-BE49-F238E27FC236}">
                <a16:creationId xmlns:a16="http://schemas.microsoft.com/office/drawing/2014/main" xmlns="" id="{9BFF3125-1403-4B00-82DF-40BCC93C5E6A}"/>
              </a:ext>
            </a:extLst>
          </p:cNvPr>
          <p:cNvSpPr txBox="1">
            <a:spLocks/>
          </p:cNvSpPr>
          <p:nvPr/>
        </p:nvSpPr>
        <p:spPr>
          <a:xfrm>
            <a:off x="311700" y="218637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n-US" dirty="0" smtClean="0">
                <a:latin typeface="Helvetica Neue" panose="020B0604020202020204" charset="0"/>
              </a:rPr>
              <a:t>The bottom of the graph is here</a:t>
            </a:r>
            <a:endParaRPr lang="en-US" dirty="0">
              <a:latin typeface="Helvetica Neue" panose="020B0604020202020204" charset="0"/>
            </a:endParaRPr>
          </a:p>
        </p:txBody>
      </p:sp>
      <p:sp>
        <p:nvSpPr>
          <p:cNvPr id="20" name="Google Shape;214;p36">
            <a:extLst>
              <a:ext uri="{FF2B5EF4-FFF2-40B4-BE49-F238E27FC236}">
                <a16:creationId xmlns:a16="http://schemas.microsoft.com/office/drawing/2014/main" xmlns="" id="{9916E01A-8796-4C07-8246-959F6BD55D09}"/>
              </a:ext>
            </a:extLst>
          </p:cNvPr>
          <p:cNvSpPr txBox="1"/>
          <p:nvPr/>
        </p:nvSpPr>
        <p:spPr>
          <a:xfrm>
            <a:off x="3651113" y="1289765"/>
            <a:ext cx="5559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dirty="0"/>
              <a:t>.</a:t>
            </a:r>
            <a:endParaRPr sz="72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876424" y="890912"/>
            <a:ext cx="635842" cy="3626587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60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05992"/>
            <a:ext cx="8172450" cy="994172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latin typeface="Helvetica Neue" panose="020B0604020202020204" charset="0"/>
              </a:rPr>
              <a:t>Three things I want to </a:t>
            </a:r>
            <a:r>
              <a:rPr lang="en-GB" sz="4000" dirty="0" smtClean="0">
                <a:latin typeface="Helvetica Neue" panose="020B0604020202020204" charset="0"/>
              </a:rPr>
              <a:t>cover</a:t>
            </a:r>
            <a:endParaRPr lang="en-GB" sz="4000" dirty="0">
              <a:latin typeface="Helvetica Neue" panose="020B06040202020202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 dirty="0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850646F-B643-4F87-84E2-E820A93A45CC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C:\Users\aaront\Downloads\robot with ax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886" y="168161"/>
            <a:ext cx="3685116" cy="481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69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340" y="793307"/>
            <a:ext cx="3669060" cy="38871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Google Shape;199;p35">
            <a:extLst>
              <a:ext uri="{FF2B5EF4-FFF2-40B4-BE49-F238E27FC236}">
                <a16:creationId xmlns:a16="http://schemas.microsoft.com/office/drawing/2014/main" xmlns="" id="{0D73555F-FFB5-4933-ABC1-7E9994942DF6}"/>
              </a:ext>
            </a:extLst>
          </p:cNvPr>
          <p:cNvSpPr txBox="1"/>
          <p:nvPr/>
        </p:nvSpPr>
        <p:spPr>
          <a:xfrm>
            <a:off x="4349631" y="2077424"/>
            <a:ext cx="62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E(x)</a:t>
            </a:r>
            <a:endParaRPr/>
          </a:p>
        </p:txBody>
      </p:sp>
      <p:cxnSp>
        <p:nvCxnSpPr>
          <p:cNvPr id="13" name="Google Shape;200;p35">
            <a:extLst>
              <a:ext uri="{FF2B5EF4-FFF2-40B4-BE49-F238E27FC236}">
                <a16:creationId xmlns:a16="http://schemas.microsoft.com/office/drawing/2014/main" xmlns="" id="{689ABCFA-424D-4CE1-A81B-91F60067AE98}"/>
              </a:ext>
            </a:extLst>
          </p:cNvPr>
          <p:cNvCxnSpPr>
            <a:cxnSpLocks/>
          </p:cNvCxnSpPr>
          <p:nvPr/>
        </p:nvCxnSpPr>
        <p:spPr>
          <a:xfrm>
            <a:off x="612206" y="4634349"/>
            <a:ext cx="6360094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201;p35">
            <a:extLst>
              <a:ext uri="{FF2B5EF4-FFF2-40B4-BE49-F238E27FC236}">
                <a16:creationId xmlns:a16="http://schemas.microsoft.com/office/drawing/2014/main" xmlns="" id="{BB05C658-5F83-46A8-995B-349DF32CA25A}"/>
              </a:ext>
            </a:extLst>
          </p:cNvPr>
          <p:cNvCxnSpPr/>
          <p:nvPr/>
        </p:nvCxnSpPr>
        <p:spPr>
          <a:xfrm rot="10800000">
            <a:off x="589831" y="987924"/>
            <a:ext cx="37200" cy="3639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" name="Google Shape;202;p35">
            <a:extLst>
              <a:ext uri="{FF2B5EF4-FFF2-40B4-BE49-F238E27FC236}">
                <a16:creationId xmlns:a16="http://schemas.microsoft.com/office/drawing/2014/main" xmlns="" id="{77CB87E6-42B2-4409-81CB-83DBB18C78C1}"/>
              </a:ext>
            </a:extLst>
          </p:cNvPr>
          <p:cNvSpPr txBox="1"/>
          <p:nvPr/>
        </p:nvSpPr>
        <p:spPr>
          <a:xfrm>
            <a:off x="6774450" y="4226724"/>
            <a:ext cx="39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x</a:t>
            </a:r>
            <a:endParaRPr dirty="0"/>
          </a:p>
        </p:txBody>
      </p:sp>
      <p:sp>
        <p:nvSpPr>
          <p:cNvPr id="16" name="Google Shape;203;p35">
            <a:extLst>
              <a:ext uri="{FF2B5EF4-FFF2-40B4-BE49-F238E27FC236}">
                <a16:creationId xmlns:a16="http://schemas.microsoft.com/office/drawing/2014/main" xmlns="" id="{CC341E3C-C950-4A3B-B5D6-9C57ABF7201D}"/>
              </a:ext>
            </a:extLst>
          </p:cNvPr>
          <p:cNvSpPr txBox="1"/>
          <p:nvPr/>
        </p:nvSpPr>
        <p:spPr>
          <a:xfrm>
            <a:off x="317831" y="676674"/>
            <a:ext cx="5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E(x)</a:t>
            </a:r>
            <a:endParaRPr/>
          </a:p>
        </p:txBody>
      </p:sp>
      <p:cxnSp>
        <p:nvCxnSpPr>
          <p:cNvPr id="19" name="Google Shape;215;p36">
            <a:extLst>
              <a:ext uri="{FF2B5EF4-FFF2-40B4-BE49-F238E27FC236}">
                <a16:creationId xmlns:a16="http://schemas.microsoft.com/office/drawing/2014/main" xmlns="" id="{ECE102AA-A6DA-4003-B279-F3811AA64B1E}"/>
              </a:ext>
            </a:extLst>
          </p:cNvPr>
          <p:cNvCxnSpPr/>
          <p:nvPr/>
        </p:nvCxnSpPr>
        <p:spPr>
          <a:xfrm>
            <a:off x="3399553" y="890912"/>
            <a:ext cx="392700" cy="117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Google Shape;214;p36">
            <a:extLst>
              <a:ext uri="{FF2B5EF4-FFF2-40B4-BE49-F238E27FC236}">
                <a16:creationId xmlns:a16="http://schemas.microsoft.com/office/drawing/2014/main" xmlns="" id="{9916E01A-8796-4C07-8246-959F6BD55D09}"/>
              </a:ext>
            </a:extLst>
          </p:cNvPr>
          <p:cNvSpPr txBox="1"/>
          <p:nvPr/>
        </p:nvSpPr>
        <p:spPr>
          <a:xfrm>
            <a:off x="3651113" y="1289765"/>
            <a:ext cx="5559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dirty="0"/>
              <a:t>.</a:t>
            </a:r>
            <a:endParaRPr sz="7200" dirty="0"/>
          </a:p>
        </p:txBody>
      </p:sp>
      <p:sp>
        <p:nvSpPr>
          <p:cNvPr id="17" name="Google Shape;220;p37">
            <a:extLst>
              <a:ext uri="{FF2B5EF4-FFF2-40B4-BE49-F238E27FC236}">
                <a16:creationId xmlns:a16="http://schemas.microsoft.com/office/drawing/2014/main" xmlns="" id="{A2F8D7CD-216F-495C-99FA-5C312E0638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5892" y="12980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latin typeface="Helvetica Neue" panose="020B0604020202020204" charset="0"/>
              </a:rPr>
              <a:t>Let’s </a:t>
            </a:r>
            <a:r>
              <a:rPr lang="en-GB" sz="3600" dirty="0" smtClean="0">
                <a:latin typeface="Helvetica Neue" panose="020B0604020202020204" charset="0"/>
              </a:rPr>
              <a:t>move </a:t>
            </a:r>
            <a:r>
              <a:rPr lang="en-GB" sz="3600" dirty="0">
                <a:latin typeface="Helvetica Neue" panose="020B0604020202020204" charset="0"/>
              </a:rPr>
              <a:t>down the </a:t>
            </a:r>
            <a:r>
              <a:rPr lang="en-GB" sz="3600" dirty="0" smtClean="0">
                <a:latin typeface="Helvetica Neue" panose="020B0604020202020204" charset="0"/>
              </a:rPr>
              <a:t>curve…</a:t>
            </a:r>
            <a:endParaRPr sz="3600" dirty="0">
              <a:latin typeface="Helvetica Neue" panose="020B0604020202020204" charset="0"/>
            </a:endParaRPr>
          </a:p>
        </p:txBody>
      </p:sp>
      <p:cxnSp>
        <p:nvCxnSpPr>
          <p:cNvPr id="21" name="Google Shape;227;p37">
            <a:extLst>
              <a:ext uri="{FF2B5EF4-FFF2-40B4-BE49-F238E27FC236}">
                <a16:creationId xmlns:a16="http://schemas.microsoft.com/office/drawing/2014/main" xmlns="" id="{562E42FF-3A9B-418F-AE7E-56BBBFB64D83}"/>
              </a:ext>
            </a:extLst>
          </p:cNvPr>
          <p:cNvCxnSpPr>
            <a:cxnSpLocks/>
          </p:cNvCxnSpPr>
          <p:nvPr/>
        </p:nvCxnSpPr>
        <p:spPr>
          <a:xfrm flipH="1">
            <a:off x="3513205" y="2250219"/>
            <a:ext cx="328668" cy="542622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2039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340" y="793307"/>
            <a:ext cx="3669060" cy="38871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Google Shape;199;p35">
            <a:extLst>
              <a:ext uri="{FF2B5EF4-FFF2-40B4-BE49-F238E27FC236}">
                <a16:creationId xmlns:a16="http://schemas.microsoft.com/office/drawing/2014/main" xmlns="" id="{0D73555F-FFB5-4933-ABC1-7E9994942DF6}"/>
              </a:ext>
            </a:extLst>
          </p:cNvPr>
          <p:cNvSpPr txBox="1"/>
          <p:nvPr/>
        </p:nvSpPr>
        <p:spPr>
          <a:xfrm>
            <a:off x="4349631" y="2077424"/>
            <a:ext cx="62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E(x)</a:t>
            </a:r>
            <a:endParaRPr/>
          </a:p>
        </p:txBody>
      </p:sp>
      <p:cxnSp>
        <p:nvCxnSpPr>
          <p:cNvPr id="13" name="Google Shape;200;p35">
            <a:extLst>
              <a:ext uri="{FF2B5EF4-FFF2-40B4-BE49-F238E27FC236}">
                <a16:creationId xmlns:a16="http://schemas.microsoft.com/office/drawing/2014/main" xmlns="" id="{689ABCFA-424D-4CE1-A81B-91F60067AE98}"/>
              </a:ext>
            </a:extLst>
          </p:cNvPr>
          <p:cNvCxnSpPr>
            <a:cxnSpLocks/>
          </p:cNvCxnSpPr>
          <p:nvPr/>
        </p:nvCxnSpPr>
        <p:spPr>
          <a:xfrm>
            <a:off x="612206" y="4634349"/>
            <a:ext cx="6360094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201;p35">
            <a:extLst>
              <a:ext uri="{FF2B5EF4-FFF2-40B4-BE49-F238E27FC236}">
                <a16:creationId xmlns:a16="http://schemas.microsoft.com/office/drawing/2014/main" xmlns="" id="{BB05C658-5F83-46A8-995B-349DF32CA25A}"/>
              </a:ext>
            </a:extLst>
          </p:cNvPr>
          <p:cNvCxnSpPr/>
          <p:nvPr/>
        </p:nvCxnSpPr>
        <p:spPr>
          <a:xfrm rot="10800000">
            <a:off x="589831" y="987924"/>
            <a:ext cx="37200" cy="3639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" name="Google Shape;202;p35">
            <a:extLst>
              <a:ext uri="{FF2B5EF4-FFF2-40B4-BE49-F238E27FC236}">
                <a16:creationId xmlns:a16="http://schemas.microsoft.com/office/drawing/2014/main" xmlns="" id="{77CB87E6-42B2-4409-81CB-83DBB18C78C1}"/>
              </a:ext>
            </a:extLst>
          </p:cNvPr>
          <p:cNvSpPr txBox="1"/>
          <p:nvPr/>
        </p:nvSpPr>
        <p:spPr>
          <a:xfrm>
            <a:off x="6774450" y="4226724"/>
            <a:ext cx="39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x</a:t>
            </a:r>
            <a:endParaRPr dirty="0"/>
          </a:p>
        </p:txBody>
      </p:sp>
      <p:sp>
        <p:nvSpPr>
          <p:cNvPr id="16" name="Google Shape;203;p35">
            <a:extLst>
              <a:ext uri="{FF2B5EF4-FFF2-40B4-BE49-F238E27FC236}">
                <a16:creationId xmlns:a16="http://schemas.microsoft.com/office/drawing/2014/main" xmlns="" id="{CC341E3C-C950-4A3B-B5D6-9C57ABF7201D}"/>
              </a:ext>
            </a:extLst>
          </p:cNvPr>
          <p:cNvSpPr txBox="1"/>
          <p:nvPr/>
        </p:nvSpPr>
        <p:spPr>
          <a:xfrm>
            <a:off x="317831" y="676674"/>
            <a:ext cx="5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E(x)</a:t>
            </a:r>
            <a:endParaRPr/>
          </a:p>
        </p:txBody>
      </p:sp>
      <p:sp>
        <p:nvSpPr>
          <p:cNvPr id="22" name="Google Shape;232;p38">
            <a:extLst>
              <a:ext uri="{FF2B5EF4-FFF2-40B4-BE49-F238E27FC236}">
                <a16:creationId xmlns:a16="http://schemas.microsoft.com/office/drawing/2014/main" xmlns="" id="{8CEE6E80-542A-450C-9DCE-C0B1B610FF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7831" y="10599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latin typeface="Helvetica Neue" panose="020B0604020202020204" charset="0"/>
              </a:rPr>
              <a:t>We end up here… with less error!</a:t>
            </a:r>
            <a:endParaRPr sz="3600" dirty="0">
              <a:latin typeface="Helvetica Neue" panose="020B0604020202020204" charset="0"/>
            </a:endParaRPr>
          </a:p>
        </p:txBody>
      </p:sp>
      <p:sp>
        <p:nvSpPr>
          <p:cNvPr id="23" name="Google Shape;214;p36">
            <a:extLst>
              <a:ext uri="{FF2B5EF4-FFF2-40B4-BE49-F238E27FC236}">
                <a16:creationId xmlns:a16="http://schemas.microsoft.com/office/drawing/2014/main" xmlns="" id="{3544C374-760C-4A08-85BE-D83B4C2687B6}"/>
              </a:ext>
            </a:extLst>
          </p:cNvPr>
          <p:cNvSpPr txBox="1"/>
          <p:nvPr/>
        </p:nvSpPr>
        <p:spPr>
          <a:xfrm>
            <a:off x="3367972" y="1925434"/>
            <a:ext cx="5559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dirty="0"/>
              <a:t>.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215709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340" y="793307"/>
            <a:ext cx="3669060" cy="38871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Google Shape;199;p35">
            <a:extLst>
              <a:ext uri="{FF2B5EF4-FFF2-40B4-BE49-F238E27FC236}">
                <a16:creationId xmlns:a16="http://schemas.microsoft.com/office/drawing/2014/main" xmlns="" id="{0D73555F-FFB5-4933-ABC1-7E9994942DF6}"/>
              </a:ext>
            </a:extLst>
          </p:cNvPr>
          <p:cNvSpPr txBox="1"/>
          <p:nvPr/>
        </p:nvSpPr>
        <p:spPr>
          <a:xfrm>
            <a:off x="4349631" y="2077424"/>
            <a:ext cx="62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E(x)</a:t>
            </a:r>
            <a:endParaRPr/>
          </a:p>
        </p:txBody>
      </p:sp>
      <p:cxnSp>
        <p:nvCxnSpPr>
          <p:cNvPr id="13" name="Google Shape;200;p35">
            <a:extLst>
              <a:ext uri="{FF2B5EF4-FFF2-40B4-BE49-F238E27FC236}">
                <a16:creationId xmlns:a16="http://schemas.microsoft.com/office/drawing/2014/main" xmlns="" id="{689ABCFA-424D-4CE1-A81B-91F60067AE98}"/>
              </a:ext>
            </a:extLst>
          </p:cNvPr>
          <p:cNvCxnSpPr>
            <a:cxnSpLocks/>
          </p:cNvCxnSpPr>
          <p:nvPr/>
        </p:nvCxnSpPr>
        <p:spPr>
          <a:xfrm>
            <a:off x="612206" y="4634349"/>
            <a:ext cx="6360094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201;p35">
            <a:extLst>
              <a:ext uri="{FF2B5EF4-FFF2-40B4-BE49-F238E27FC236}">
                <a16:creationId xmlns:a16="http://schemas.microsoft.com/office/drawing/2014/main" xmlns="" id="{BB05C658-5F83-46A8-995B-349DF32CA25A}"/>
              </a:ext>
            </a:extLst>
          </p:cNvPr>
          <p:cNvCxnSpPr/>
          <p:nvPr/>
        </p:nvCxnSpPr>
        <p:spPr>
          <a:xfrm rot="10800000">
            <a:off x="589831" y="987924"/>
            <a:ext cx="37200" cy="3639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" name="Google Shape;202;p35">
            <a:extLst>
              <a:ext uri="{FF2B5EF4-FFF2-40B4-BE49-F238E27FC236}">
                <a16:creationId xmlns:a16="http://schemas.microsoft.com/office/drawing/2014/main" xmlns="" id="{77CB87E6-42B2-4409-81CB-83DBB18C78C1}"/>
              </a:ext>
            </a:extLst>
          </p:cNvPr>
          <p:cNvSpPr txBox="1"/>
          <p:nvPr/>
        </p:nvSpPr>
        <p:spPr>
          <a:xfrm>
            <a:off x="6774450" y="4226724"/>
            <a:ext cx="39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x</a:t>
            </a:r>
            <a:endParaRPr dirty="0"/>
          </a:p>
        </p:txBody>
      </p:sp>
      <p:sp>
        <p:nvSpPr>
          <p:cNvPr id="16" name="Google Shape;203;p35">
            <a:extLst>
              <a:ext uri="{FF2B5EF4-FFF2-40B4-BE49-F238E27FC236}">
                <a16:creationId xmlns:a16="http://schemas.microsoft.com/office/drawing/2014/main" xmlns="" id="{CC341E3C-C950-4A3B-B5D6-9C57ABF7201D}"/>
              </a:ext>
            </a:extLst>
          </p:cNvPr>
          <p:cNvSpPr txBox="1"/>
          <p:nvPr/>
        </p:nvSpPr>
        <p:spPr>
          <a:xfrm>
            <a:off x="317831" y="676674"/>
            <a:ext cx="5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E(x)</a:t>
            </a:r>
            <a:endParaRPr/>
          </a:p>
        </p:txBody>
      </p:sp>
      <p:sp>
        <p:nvSpPr>
          <p:cNvPr id="23" name="Google Shape;214;p36">
            <a:extLst>
              <a:ext uri="{FF2B5EF4-FFF2-40B4-BE49-F238E27FC236}">
                <a16:creationId xmlns:a16="http://schemas.microsoft.com/office/drawing/2014/main" xmlns="" id="{3544C374-760C-4A08-85BE-D83B4C2687B6}"/>
              </a:ext>
            </a:extLst>
          </p:cNvPr>
          <p:cNvSpPr txBox="1"/>
          <p:nvPr/>
        </p:nvSpPr>
        <p:spPr>
          <a:xfrm>
            <a:off x="3367972" y="1925434"/>
            <a:ext cx="5559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dirty="0"/>
              <a:t>.</a:t>
            </a:r>
            <a:endParaRPr sz="7200" dirty="0"/>
          </a:p>
        </p:txBody>
      </p:sp>
      <p:sp>
        <p:nvSpPr>
          <p:cNvPr id="17" name="Google Shape;243;p39">
            <a:extLst>
              <a:ext uri="{FF2B5EF4-FFF2-40B4-BE49-F238E27FC236}">
                <a16:creationId xmlns:a16="http://schemas.microsoft.com/office/drawing/2014/main" xmlns="" id="{A7271386-EEC6-4F98-8202-6F1F65BB61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0581" y="107063"/>
            <a:ext cx="8520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latin typeface="Helvetica Neue" panose="020B0604020202020204" charset="0"/>
              </a:rPr>
              <a:t>And again...</a:t>
            </a:r>
            <a:endParaRPr sz="3600" dirty="0">
              <a:latin typeface="Helvetica Neue" panose="020B0604020202020204" charset="0"/>
            </a:endParaRPr>
          </a:p>
        </p:txBody>
      </p:sp>
      <p:cxnSp>
        <p:nvCxnSpPr>
          <p:cNvPr id="18" name="Google Shape;227;p37">
            <a:extLst>
              <a:ext uri="{FF2B5EF4-FFF2-40B4-BE49-F238E27FC236}">
                <a16:creationId xmlns:a16="http://schemas.microsoft.com/office/drawing/2014/main" xmlns="" id="{F4911B96-CE82-44BD-B05E-1B1DBC37435A}"/>
              </a:ext>
            </a:extLst>
          </p:cNvPr>
          <p:cNvCxnSpPr>
            <a:cxnSpLocks/>
          </p:cNvCxnSpPr>
          <p:nvPr/>
        </p:nvCxnSpPr>
        <p:spPr>
          <a:xfrm flipH="1">
            <a:off x="3286125" y="2871788"/>
            <a:ext cx="264319" cy="638622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61964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340" y="793307"/>
            <a:ext cx="3669060" cy="38871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Google Shape;199;p35">
            <a:extLst>
              <a:ext uri="{FF2B5EF4-FFF2-40B4-BE49-F238E27FC236}">
                <a16:creationId xmlns:a16="http://schemas.microsoft.com/office/drawing/2014/main" xmlns="" id="{0D73555F-FFB5-4933-ABC1-7E9994942DF6}"/>
              </a:ext>
            </a:extLst>
          </p:cNvPr>
          <p:cNvSpPr txBox="1"/>
          <p:nvPr/>
        </p:nvSpPr>
        <p:spPr>
          <a:xfrm>
            <a:off x="4349631" y="2077424"/>
            <a:ext cx="62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E(x)</a:t>
            </a:r>
            <a:endParaRPr/>
          </a:p>
        </p:txBody>
      </p:sp>
      <p:cxnSp>
        <p:nvCxnSpPr>
          <p:cNvPr id="13" name="Google Shape;200;p35">
            <a:extLst>
              <a:ext uri="{FF2B5EF4-FFF2-40B4-BE49-F238E27FC236}">
                <a16:creationId xmlns:a16="http://schemas.microsoft.com/office/drawing/2014/main" xmlns="" id="{689ABCFA-424D-4CE1-A81B-91F60067AE98}"/>
              </a:ext>
            </a:extLst>
          </p:cNvPr>
          <p:cNvCxnSpPr>
            <a:cxnSpLocks/>
          </p:cNvCxnSpPr>
          <p:nvPr/>
        </p:nvCxnSpPr>
        <p:spPr>
          <a:xfrm>
            <a:off x="612206" y="4634349"/>
            <a:ext cx="6360094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201;p35">
            <a:extLst>
              <a:ext uri="{FF2B5EF4-FFF2-40B4-BE49-F238E27FC236}">
                <a16:creationId xmlns:a16="http://schemas.microsoft.com/office/drawing/2014/main" xmlns="" id="{BB05C658-5F83-46A8-995B-349DF32CA25A}"/>
              </a:ext>
            </a:extLst>
          </p:cNvPr>
          <p:cNvCxnSpPr/>
          <p:nvPr/>
        </p:nvCxnSpPr>
        <p:spPr>
          <a:xfrm rot="10800000">
            <a:off x="589831" y="987924"/>
            <a:ext cx="37200" cy="3639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" name="Google Shape;202;p35">
            <a:extLst>
              <a:ext uri="{FF2B5EF4-FFF2-40B4-BE49-F238E27FC236}">
                <a16:creationId xmlns:a16="http://schemas.microsoft.com/office/drawing/2014/main" xmlns="" id="{77CB87E6-42B2-4409-81CB-83DBB18C78C1}"/>
              </a:ext>
            </a:extLst>
          </p:cNvPr>
          <p:cNvSpPr txBox="1"/>
          <p:nvPr/>
        </p:nvSpPr>
        <p:spPr>
          <a:xfrm>
            <a:off x="6774450" y="4226724"/>
            <a:ext cx="39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x</a:t>
            </a:r>
            <a:endParaRPr dirty="0"/>
          </a:p>
        </p:txBody>
      </p:sp>
      <p:sp>
        <p:nvSpPr>
          <p:cNvPr id="16" name="Google Shape;203;p35">
            <a:extLst>
              <a:ext uri="{FF2B5EF4-FFF2-40B4-BE49-F238E27FC236}">
                <a16:creationId xmlns:a16="http://schemas.microsoft.com/office/drawing/2014/main" xmlns="" id="{CC341E3C-C950-4A3B-B5D6-9C57ABF7201D}"/>
              </a:ext>
            </a:extLst>
          </p:cNvPr>
          <p:cNvSpPr txBox="1"/>
          <p:nvPr/>
        </p:nvSpPr>
        <p:spPr>
          <a:xfrm>
            <a:off x="317831" y="676674"/>
            <a:ext cx="5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E(x)</a:t>
            </a:r>
            <a:endParaRPr/>
          </a:p>
        </p:txBody>
      </p:sp>
      <p:sp>
        <p:nvSpPr>
          <p:cNvPr id="23" name="Google Shape;214;p36">
            <a:extLst>
              <a:ext uri="{FF2B5EF4-FFF2-40B4-BE49-F238E27FC236}">
                <a16:creationId xmlns:a16="http://schemas.microsoft.com/office/drawing/2014/main" xmlns="" id="{3544C374-760C-4A08-85BE-D83B4C2687B6}"/>
              </a:ext>
            </a:extLst>
          </p:cNvPr>
          <p:cNvSpPr txBox="1"/>
          <p:nvPr/>
        </p:nvSpPr>
        <p:spPr>
          <a:xfrm>
            <a:off x="3146516" y="2641902"/>
            <a:ext cx="5559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dirty="0"/>
              <a:t>.</a:t>
            </a:r>
            <a:endParaRPr sz="7200" dirty="0"/>
          </a:p>
        </p:txBody>
      </p:sp>
      <p:sp>
        <p:nvSpPr>
          <p:cNvPr id="19" name="Google Shape;255;p40">
            <a:extLst>
              <a:ext uri="{FF2B5EF4-FFF2-40B4-BE49-F238E27FC236}">
                <a16:creationId xmlns:a16="http://schemas.microsoft.com/office/drawing/2014/main" xmlns="" id="{4F5E0508-F5BB-4AE4-B7E7-6DCDB0FD844C}"/>
              </a:ext>
            </a:extLst>
          </p:cNvPr>
          <p:cNvSpPr txBox="1">
            <a:spLocks/>
          </p:cNvSpPr>
          <p:nvPr/>
        </p:nvSpPr>
        <p:spPr>
          <a:xfrm>
            <a:off x="305569" y="244994"/>
            <a:ext cx="8520600" cy="572700"/>
          </a:xfrm>
          <a:prstGeom prst="rect">
            <a:avLst/>
          </a:prstGeom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n-GB" dirty="0">
                <a:latin typeface="Helvetica Neue" panose="020B0604020202020204" charset="0"/>
              </a:rPr>
              <a:t>Even better!</a:t>
            </a:r>
          </a:p>
        </p:txBody>
      </p:sp>
    </p:spTree>
    <p:extLst>
      <p:ext uri="{BB962C8B-B14F-4D97-AF65-F5344CB8AC3E}">
        <p14:creationId xmlns:p14="http://schemas.microsoft.com/office/powerpoint/2010/main" val="67343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61;p30">
            <a:extLst>
              <a:ext uri="{FF2B5EF4-FFF2-40B4-BE49-F238E27FC236}">
                <a16:creationId xmlns:a16="http://schemas.microsoft.com/office/drawing/2014/main" xmlns="" id="{F0ECA592-EE41-42B2-A688-CD6D7A3BE48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2266" y="374347"/>
            <a:ext cx="4999203" cy="43283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Google Shape;162;p30">
            <a:extLst>
              <a:ext uri="{FF2B5EF4-FFF2-40B4-BE49-F238E27FC236}">
                <a16:creationId xmlns:a16="http://schemas.microsoft.com/office/drawing/2014/main" xmlns="" id="{16B0C116-7165-411C-9BB8-7175B6487259}"/>
              </a:ext>
            </a:extLst>
          </p:cNvPr>
          <p:cNvSpPr txBox="1"/>
          <p:nvPr/>
        </p:nvSpPr>
        <p:spPr>
          <a:xfrm>
            <a:off x="53350" y="3922746"/>
            <a:ext cx="4453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Cyberbotics</a:t>
            </a:r>
            <a:r>
              <a:rPr lang="en-GB" dirty="0"/>
              <a:t> Ltd., CC BY-SA 3.0 </a:t>
            </a:r>
            <a:br>
              <a:rPr lang="en-GB" dirty="0"/>
            </a:br>
            <a:r>
              <a:rPr lang="en-GB" dirty="0"/>
              <a:t>&lt;https://creativecommons.org/licenses/by-sa/3.0&gt;, </a:t>
            </a:r>
            <a:br>
              <a:rPr lang="en-GB" dirty="0"/>
            </a:br>
            <a:r>
              <a:rPr lang="en-GB" dirty="0"/>
              <a:t>via Wikimedia Commons</a:t>
            </a:r>
            <a:endParaRPr dirty="0"/>
          </a:p>
        </p:txBody>
      </p:sp>
      <p:sp>
        <p:nvSpPr>
          <p:cNvPr id="11" name="Google Shape;168;p31">
            <a:extLst>
              <a:ext uri="{FF2B5EF4-FFF2-40B4-BE49-F238E27FC236}">
                <a16:creationId xmlns:a16="http://schemas.microsoft.com/office/drawing/2014/main" xmlns="" id="{334E9743-F21B-419E-BCEB-7B509E101F25}"/>
              </a:ext>
            </a:extLst>
          </p:cNvPr>
          <p:cNvSpPr txBox="1"/>
          <p:nvPr/>
        </p:nvSpPr>
        <p:spPr>
          <a:xfrm>
            <a:off x="7358595" y="1953953"/>
            <a:ext cx="77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Cat</a:t>
            </a:r>
            <a:endParaRPr/>
          </a:p>
        </p:txBody>
      </p:sp>
      <p:cxnSp>
        <p:nvCxnSpPr>
          <p:cNvPr id="12" name="Google Shape;172;p31">
            <a:extLst>
              <a:ext uri="{FF2B5EF4-FFF2-40B4-BE49-F238E27FC236}">
                <a16:creationId xmlns:a16="http://schemas.microsoft.com/office/drawing/2014/main" xmlns="" id="{55169398-B276-4429-BBEA-472B852E80D5}"/>
              </a:ext>
            </a:extLst>
          </p:cNvPr>
          <p:cNvCxnSpPr/>
          <p:nvPr/>
        </p:nvCxnSpPr>
        <p:spPr>
          <a:xfrm flipH="1">
            <a:off x="6876795" y="2154053"/>
            <a:ext cx="481800" cy="14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173;p31">
            <a:extLst>
              <a:ext uri="{FF2B5EF4-FFF2-40B4-BE49-F238E27FC236}">
                <a16:creationId xmlns:a16="http://schemas.microsoft.com/office/drawing/2014/main" xmlns="" id="{17496E25-F193-4110-8809-CFD327E6194C}"/>
              </a:ext>
            </a:extLst>
          </p:cNvPr>
          <p:cNvCxnSpPr/>
          <p:nvPr/>
        </p:nvCxnSpPr>
        <p:spPr>
          <a:xfrm flipH="1">
            <a:off x="6862095" y="2554241"/>
            <a:ext cx="496500" cy="7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174;p31">
            <a:extLst>
              <a:ext uri="{FF2B5EF4-FFF2-40B4-BE49-F238E27FC236}">
                <a16:creationId xmlns:a16="http://schemas.microsoft.com/office/drawing/2014/main" xmlns="" id="{A7572AE8-D155-4197-84A8-3D1CA65E4CA6}"/>
              </a:ext>
            </a:extLst>
          </p:cNvPr>
          <p:cNvCxnSpPr/>
          <p:nvPr/>
        </p:nvCxnSpPr>
        <p:spPr>
          <a:xfrm rot="10800000">
            <a:off x="6795195" y="3006353"/>
            <a:ext cx="563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" name="Google Shape;175;p31">
            <a:extLst>
              <a:ext uri="{FF2B5EF4-FFF2-40B4-BE49-F238E27FC236}">
                <a16:creationId xmlns:a16="http://schemas.microsoft.com/office/drawing/2014/main" xmlns="" id="{C53BBD93-175D-4C21-BB06-D7317EBBEB68}"/>
              </a:ext>
            </a:extLst>
          </p:cNvPr>
          <p:cNvCxnSpPr/>
          <p:nvPr/>
        </p:nvCxnSpPr>
        <p:spPr>
          <a:xfrm rot="10800000">
            <a:off x="6772995" y="3362153"/>
            <a:ext cx="585600" cy="4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" name="Google Shape;169;p31">
            <a:extLst>
              <a:ext uri="{FF2B5EF4-FFF2-40B4-BE49-F238E27FC236}">
                <a16:creationId xmlns:a16="http://schemas.microsoft.com/office/drawing/2014/main" xmlns="" id="{127F658F-EE3C-4FD2-AADC-8D123279F0CC}"/>
              </a:ext>
            </a:extLst>
          </p:cNvPr>
          <p:cNvSpPr txBox="1"/>
          <p:nvPr/>
        </p:nvSpPr>
        <p:spPr>
          <a:xfrm>
            <a:off x="7358595" y="2361641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Dog</a:t>
            </a:r>
            <a:endParaRPr dirty="0"/>
          </a:p>
        </p:txBody>
      </p:sp>
      <p:sp>
        <p:nvSpPr>
          <p:cNvPr id="19" name="Google Shape;170;p31">
            <a:extLst>
              <a:ext uri="{FF2B5EF4-FFF2-40B4-BE49-F238E27FC236}">
                <a16:creationId xmlns:a16="http://schemas.microsoft.com/office/drawing/2014/main" xmlns="" id="{72975429-4531-4169-B6FB-7F454A0DB3F6}"/>
              </a:ext>
            </a:extLst>
          </p:cNvPr>
          <p:cNvSpPr txBox="1"/>
          <p:nvPr/>
        </p:nvSpPr>
        <p:spPr>
          <a:xfrm>
            <a:off x="7358595" y="2813753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Fish</a:t>
            </a:r>
            <a:endParaRPr/>
          </a:p>
        </p:txBody>
      </p:sp>
      <p:sp>
        <p:nvSpPr>
          <p:cNvPr id="20" name="Google Shape;171;p31">
            <a:extLst>
              <a:ext uri="{FF2B5EF4-FFF2-40B4-BE49-F238E27FC236}">
                <a16:creationId xmlns:a16="http://schemas.microsoft.com/office/drawing/2014/main" xmlns="" id="{252A4D84-ED87-4CD1-9DB9-CE5EBAFD992A}"/>
              </a:ext>
            </a:extLst>
          </p:cNvPr>
          <p:cNvSpPr txBox="1"/>
          <p:nvPr/>
        </p:nvSpPr>
        <p:spPr>
          <a:xfrm>
            <a:off x="7358595" y="3213953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Guacamole</a:t>
            </a:r>
            <a:endParaRPr/>
          </a:p>
        </p:txBody>
      </p:sp>
      <p:sp>
        <p:nvSpPr>
          <p:cNvPr id="21" name="Google Shape;276;p41">
            <a:extLst>
              <a:ext uri="{FF2B5EF4-FFF2-40B4-BE49-F238E27FC236}">
                <a16:creationId xmlns:a16="http://schemas.microsoft.com/office/drawing/2014/main" xmlns="" id="{948AA7F1-D591-4BC8-AFF3-B72DA7D9777A}"/>
              </a:ext>
            </a:extLst>
          </p:cNvPr>
          <p:cNvSpPr/>
          <p:nvPr/>
        </p:nvSpPr>
        <p:spPr>
          <a:xfrm>
            <a:off x="4124326" y="223594"/>
            <a:ext cx="1469791" cy="4490180"/>
          </a:xfrm>
          <a:prstGeom prst="ellipse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014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58907" y="154167"/>
            <a:ext cx="763657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8906" y="2862787"/>
            <a:ext cx="763657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7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3843" y="1543467"/>
            <a:ext cx="7886700" cy="176101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5600" dirty="0">
              <a:solidFill>
                <a:srgbClr val="EC2124"/>
              </a:solidFill>
            </a:endParaRPr>
          </a:p>
        </p:txBody>
      </p:sp>
      <p:pic>
        <p:nvPicPr>
          <p:cNvPr id="8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4083800"/>
            <a:ext cx="1448632" cy="69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281;p42">
            <a:extLst>
              <a:ext uri="{FF2B5EF4-FFF2-40B4-BE49-F238E27FC236}">
                <a16:creationId xmlns:a16="http://schemas.microsoft.com/office/drawing/2014/main" xmlns="" id="{2D855DD5-ED05-4E88-A305-D93161B1A1AD}"/>
              </a:ext>
            </a:extLst>
          </p:cNvPr>
          <p:cNvSpPr txBox="1">
            <a:spLocks/>
          </p:cNvSpPr>
          <p:nvPr/>
        </p:nvSpPr>
        <p:spPr>
          <a:xfrm>
            <a:off x="311700" y="373780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n-US" sz="3600" dirty="0">
                <a:latin typeface="Helvetica Neue" panose="020B0604020202020204" charset="0"/>
              </a:rPr>
              <a:t>Okay cool, but how do we trick the AI?</a:t>
            </a:r>
          </a:p>
        </p:txBody>
      </p:sp>
      <p:sp>
        <p:nvSpPr>
          <p:cNvPr id="13" name="Google Shape;282;p42">
            <a:extLst>
              <a:ext uri="{FF2B5EF4-FFF2-40B4-BE49-F238E27FC236}">
                <a16:creationId xmlns:a16="http://schemas.microsoft.com/office/drawing/2014/main" xmlns="" id="{60D1013A-F0D7-4ED8-8B40-6D391B327DA8}"/>
              </a:ext>
            </a:extLst>
          </p:cNvPr>
          <p:cNvSpPr txBox="1"/>
          <p:nvPr/>
        </p:nvSpPr>
        <p:spPr>
          <a:xfrm>
            <a:off x="124691" y="1542488"/>
            <a:ext cx="8969303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tx1"/>
                </a:solidFill>
                <a:latin typeface="Helvetica Neue" panose="020B0604020202020204" charset="0"/>
              </a:rPr>
              <a:t>The following is based on:</a:t>
            </a:r>
            <a:br>
              <a:rPr lang="en-GB" sz="2400" dirty="0">
                <a:solidFill>
                  <a:schemeClr val="tx1"/>
                </a:solidFill>
                <a:latin typeface="Helvetica Neue" panose="020B0604020202020204" charset="0"/>
              </a:rPr>
            </a:br>
            <a:r>
              <a:rPr lang="en-GB" sz="2400" dirty="0">
                <a:solidFill>
                  <a:schemeClr val="tx1"/>
                </a:solidFill>
                <a:latin typeface="Helvetica Neue" panose="020B0604020202020204" charset="0"/>
              </a:rPr>
              <a:t/>
            </a:r>
            <a:br>
              <a:rPr lang="en-GB" sz="2400" dirty="0">
                <a:solidFill>
                  <a:schemeClr val="tx1"/>
                </a:solidFill>
                <a:latin typeface="Helvetica Neue" panose="020B0604020202020204" charset="0"/>
              </a:rPr>
            </a:br>
            <a:r>
              <a:rPr lang="en-GB" sz="2400" dirty="0">
                <a:solidFill>
                  <a:schemeClr val="tx1"/>
                </a:solidFill>
                <a:latin typeface="Helvetica Neue" panose="020B0604020202020204" charset="0"/>
              </a:rPr>
              <a:t>Intriguing properties of neural networks (2013) </a:t>
            </a:r>
            <a:r>
              <a:rPr lang="en-GB" sz="2400" dirty="0" err="1">
                <a:solidFill>
                  <a:schemeClr val="tx1"/>
                </a:solidFill>
                <a:latin typeface="Helvetica Neue" panose="020B0604020202020204" charset="0"/>
              </a:rPr>
              <a:t>Szegedy</a:t>
            </a:r>
            <a:r>
              <a:rPr lang="en-GB" sz="2400" dirty="0">
                <a:solidFill>
                  <a:schemeClr val="tx1"/>
                </a:solidFill>
                <a:latin typeface="Helvetica Neue" panose="020B0604020202020204" charset="0"/>
              </a:rPr>
              <a:t> et al</a:t>
            </a:r>
            <a:br>
              <a:rPr lang="en-GB" sz="2400" dirty="0">
                <a:solidFill>
                  <a:schemeClr val="tx1"/>
                </a:solidFill>
                <a:latin typeface="Helvetica Neue" panose="020B0604020202020204" charset="0"/>
              </a:rPr>
            </a:br>
            <a:r>
              <a:rPr lang="en-GB" sz="2400" dirty="0">
                <a:solidFill>
                  <a:schemeClr val="tx1"/>
                </a:solidFill>
                <a:latin typeface="Helvetica Neue" panose="020B0604020202020204" charset="0"/>
              </a:rPr>
              <a:t/>
            </a:r>
            <a:br>
              <a:rPr lang="en-GB" sz="2400" dirty="0">
                <a:solidFill>
                  <a:schemeClr val="tx1"/>
                </a:solidFill>
                <a:latin typeface="Helvetica Neue" panose="020B0604020202020204" charset="0"/>
              </a:rPr>
            </a:br>
            <a:r>
              <a:rPr lang="en-GB" sz="2400" dirty="0">
                <a:solidFill>
                  <a:schemeClr val="tx1"/>
                </a:solidFill>
                <a:latin typeface="Helvetica Neue" panose="020B0604020202020204" charset="0"/>
              </a:rPr>
              <a:t>https://arxiv.org/abs/1312.6199</a:t>
            </a:r>
            <a:endParaRPr sz="2400" dirty="0">
              <a:solidFill>
                <a:schemeClr val="tx1"/>
              </a:solidFill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89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58907" y="154167"/>
            <a:ext cx="763657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8906" y="2862787"/>
            <a:ext cx="763657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7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3843" y="1543467"/>
            <a:ext cx="7886700" cy="176101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5600" dirty="0">
              <a:solidFill>
                <a:srgbClr val="EC2124"/>
              </a:solidFill>
            </a:endParaRPr>
          </a:p>
        </p:txBody>
      </p:sp>
      <p:pic>
        <p:nvPicPr>
          <p:cNvPr id="8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4083800"/>
            <a:ext cx="1448632" cy="69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7E48DED-8F88-441A-AA12-0C4AFE132D08}"/>
              </a:ext>
            </a:extLst>
          </p:cNvPr>
          <p:cNvSpPr txBox="1"/>
          <p:nvPr/>
        </p:nvSpPr>
        <p:spPr>
          <a:xfrm>
            <a:off x="1403831" y="1375180"/>
            <a:ext cx="63363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Helvetica Neue" panose="020B0604020202020204" charset="0"/>
              </a:rPr>
              <a:t>Rather than </a:t>
            </a:r>
            <a:r>
              <a:rPr lang="en-US" sz="3600" dirty="0" err="1">
                <a:solidFill>
                  <a:schemeClr val="tx1"/>
                </a:solidFill>
                <a:latin typeface="Helvetica Neue" panose="020B0604020202020204" charset="0"/>
              </a:rPr>
              <a:t>minimising</a:t>
            </a:r>
            <a:r>
              <a:rPr lang="en-US" sz="3600" dirty="0">
                <a:solidFill>
                  <a:schemeClr val="tx1"/>
                </a:solidFill>
                <a:latin typeface="Helvetica Neue" panose="020B0604020202020204" charset="0"/>
              </a:rPr>
              <a:t> the error function...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DC54CEF-0ABC-4657-81E0-26FAB4BB4F45}"/>
              </a:ext>
            </a:extLst>
          </p:cNvPr>
          <p:cNvSpPr txBox="1"/>
          <p:nvPr/>
        </p:nvSpPr>
        <p:spPr>
          <a:xfrm>
            <a:off x="1882420" y="2862787"/>
            <a:ext cx="53791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Helvetica Neue" panose="020B0604020202020204" charset="0"/>
              </a:rPr>
              <a:t>Can we maximise it?</a:t>
            </a:r>
          </a:p>
        </p:txBody>
      </p:sp>
    </p:spTree>
    <p:extLst>
      <p:ext uri="{BB962C8B-B14F-4D97-AF65-F5344CB8AC3E}">
        <p14:creationId xmlns:p14="http://schemas.microsoft.com/office/powerpoint/2010/main" val="68020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58907" y="154167"/>
            <a:ext cx="763657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8906" y="2862787"/>
            <a:ext cx="763657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7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3843" y="1543467"/>
            <a:ext cx="7886700" cy="176101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5600" dirty="0">
              <a:solidFill>
                <a:srgbClr val="EC2124"/>
              </a:solidFill>
            </a:endParaRPr>
          </a:p>
        </p:txBody>
      </p:sp>
      <p:pic>
        <p:nvPicPr>
          <p:cNvPr id="8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4083800"/>
            <a:ext cx="1448632" cy="69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0697EB0-03F8-4888-BDC2-92C047681EE9}"/>
              </a:ext>
            </a:extLst>
          </p:cNvPr>
          <p:cNvSpPr txBox="1"/>
          <p:nvPr/>
        </p:nvSpPr>
        <p:spPr>
          <a:xfrm>
            <a:off x="2282428" y="2282003"/>
            <a:ext cx="45791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Helvetica Neue" panose="020B0604020202020204" charset="0"/>
              </a:rPr>
              <a:t>(spoiler) yes!</a:t>
            </a:r>
          </a:p>
        </p:txBody>
      </p:sp>
    </p:spTree>
    <p:extLst>
      <p:ext uri="{BB962C8B-B14F-4D97-AF65-F5344CB8AC3E}">
        <p14:creationId xmlns:p14="http://schemas.microsoft.com/office/powerpoint/2010/main" val="149334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61;p30">
            <a:extLst>
              <a:ext uri="{FF2B5EF4-FFF2-40B4-BE49-F238E27FC236}">
                <a16:creationId xmlns:a16="http://schemas.microsoft.com/office/drawing/2014/main" xmlns="" id="{F0ECA592-EE41-42B2-A688-CD6D7A3BE48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2266" y="374347"/>
            <a:ext cx="4999203" cy="43283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Google Shape;162;p30">
            <a:extLst>
              <a:ext uri="{FF2B5EF4-FFF2-40B4-BE49-F238E27FC236}">
                <a16:creationId xmlns:a16="http://schemas.microsoft.com/office/drawing/2014/main" xmlns="" id="{16B0C116-7165-411C-9BB8-7175B6487259}"/>
              </a:ext>
            </a:extLst>
          </p:cNvPr>
          <p:cNvSpPr txBox="1"/>
          <p:nvPr/>
        </p:nvSpPr>
        <p:spPr>
          <a:xfrm>
            <a:off x="53350" y="3922746"/>
            <a:ext cx="4453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Cyberbotics</a:t>
            </a:r>
            <a:r>
              <a:rPr lang="en-GB" dirty="0"/>
              <a:t> Ltd., CC BY-SA 3.0 </a:t>
            </a:r>
            <a:br>
              <a:rPr lang="en-GB" dirty="0"/>
            </a:br>
            <a:r>
              <a:rPr lang="en-GB" dirty="0"/>
              <a:t>&lt;https://creativecommons.org/licenses/by-sa/3.0&gt;, </a:t>
            </a:r>
            <a:br>
              <a:rPr lang="en-GB" dirty="0"/>
            </a:br>
            <a:r>
              <a:rPr lang="en-GB" dirty="0"/>
              <a:t>via Wikimedia Commons</a:t>
            </a:r>
            <a:endParaRPr dirty="0"/>
          </a:p>
        </p:txBody>
      </p:sp>
      <p:sp>
        <p:nvSpPr>
          <p:cNvPr id="11" name="Google Shape;168;p31">
            <a:extLst>
              <a:ext uri="{FF2B5EF4-FFF2-40B4-BE49-F238E27FC236}">
                <a16:creationId xmlns:a16="http://schemas.microsoft.com/office/drawing/2014/main" xmlns="" id="{334E9743-F21B-419E-BCEB-7B509E101F25}"/>
              </a:ext>
            </a:extLst>
          </p:cNvPr>
          <p:cNvSpPr txBox="1"/>
          <p:nvPr/>
        </p:nvSpPr>
        <p:spPr>
          <a:xfrm>
            <a:off x="7358595" y="1953953"/>
            <a:ext cx="77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Cat</a:t>
            </a:r>
            <a:endParaRPr/>
          </a:p>
        </p:txBody>
      </p:sp>
      <p:cxnSp>
        <p:nvCxnSpPr>
          <p:cNvPr id="12" name="Google Shape;172;p31">
            <a:extLst>
              <a:ext uri="{FF2B5EF4-FFF2-40B4-BE49-F238E27FC236}">
                <a16:creationId xmlns:a16="http://schemas.microsoft.com/office/drawing/2014/main" xmlns="" id="{55169398-B276-4429-BBEA-472B852E80D5}"/>
              </a:ext>
            </a:extLst>
          </p:cNvPr>
          <p:cNvCxnSpPr/>
          <p:nvPr/>
        </p:nvCxnSpPr>
        <p:spPr>
          <a:xfrm flipH="1">
            <a:off x="6876795" y="2154053"/>
            <a:ext cx="481800" cy="14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173;p31">
            <a:extLst>
              <a:ext uri="{FF2B5EF4-FFF2-40B4-BE49-F238E27FC236}">
                <a16:creationId xmlns:a16="http://schemas.microsoft.com/office/drawing/2014/main" xmlns="" id="{17496E25-F193-4110-8809-CFD327E6194C}"/>
              </a:ext>
            </a:extLst>
          </p:cNvPr>
          <p:cNvCxnSpPr/>
          <p:nvPr/>
        </p:nvCxnSpPr>
        <p:spPr>
          <a:xfrm flipH="1">
            <a:off x="6862095" y="2554241"/>
            <a:ext cx="496500" cy="7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174;p31">
            <a:extLst>
              <a:ext uri="{FF2B5EF4-FFF2-40B4-BE49-F238E27FC236}">
                <a16:creationId xmlns:a16="http://schemas.microsoft.com/office/drawing/2014/main" xmlns="" id="{A7572AE8-D155-4197-84A8-3D1CA65E4CA6}"/>
              </a:ext>
            </a:extLst>
          </p:cNvPr>
          <p:cNvCxnSpPr/>
          <p:nvPr/>
        </p:nvCxnSpPr>
        <p:spPr>
          <a:xfrm rot="10800000">
            <a:off x="6795195" y="3006353"/>
            <a:ext cx="563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" name="Google Shape;175;p31">
            <a:extLst>
              <a:ext uri="{FF2B5EF4-FFF2-40B4-BE49-F238E27FC236}">
                <a16:creationId xmlns:a16="http://schemas.microsoft.com/office/drawing/2014/main" xmlns="" id="{C53BBD93-175D-4C21-BB06-D7317EBBEB68}"/>
              </a:ext>
            </a:extLst>
          </p:cNvPr>
          <p:cNvCxnSpPr/>
          <p:nvPr/>
        </p:nvCxnSpPr>
        <p:spPr>
          <a:xfrm rot="10800000">
            <a:off x="6772995" y="3362153"/>
            <a:ext cx="585600" cy="4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" name="Google Shape;169;p31">
            <a:extLst>
              <a:ext uri="{FF2B5EF4-FFF2-40B4-BE49-F238E27FC236}">
                <a16:creationId xmlns:a16="http://schemas.microsoft.com/office/drawing/2014/main" xmlns="" id="{127F658F-EE3C-4FD2-AADC-8D123279F0CC}"/>
              </a:ext>
            </a:extLst>
          </p:cNvPr>
          <p:cNvSpPr txBox="1"/>
          <p:nvPr/>
        </p:nvSpPr>
        <p:spPr>
          <a:xfrm>
            <a:off x="7358595" y="2361641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Dog</a:t>
            </a:r>
            <a:endParaRPr dirty="0"/>
          </a:p>
        </p:txBody>
      </p:sp>
      <p:sp>
        <p:nvSpPr>
          <p:cNvPr id="19" name="Google Shape;170;p31">
            <a:extLst>
              <a:ext uri="{FF2B5EF4-FFF2-40B4-BE49-F238E27FC236}">
                <a16:creationId xmlns:a16="http://schemas.microsoft.com/office/drawing/2014/main" xmlns="" id="{72975429-4531-4169-B6FB-7F454A0DB3F6}"/>
              </a:ext>
            </a:extLst>
          </p:cNvPr>
          <p:cNvSpPr txBox="1"/>
          <p:nvPr/>
        </p:nvSpPr>
        <p:spPr>
          <a:xfrm>
            <a:off x="7358595" y="2813753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Fish</a:t>
            </a:r>
            <a:endParaRPr/>
          </a:p>
        </p:txBody>
      </p:sp>
      <p:sp>
        <p:nvSpPr>
          <p:cNvPr id="20" name="Google Shape;171;p31">
            <a:extLst>
              <a:ext uri="{FF2B5EF4-FFF2-40B4-BE49-F238E27FC236}">
                <a16:creationId xmlns:a16="http://schemas.microsoft.com/office/drawing/2014/main" xmlns="" id="{252A4D84-ED87-4CD1-9DB9-CE5EBAFD992A}"/>
              </a:ext>
            </a:extLst>
          </p:cNvPr>
          <p:cNvSpPr txBox="1"/>
          <p:nvPr/>
        </p:nvSpPr>
        <p:spPr>
          <a:xfrm>
            <a:off x="7358595" y="3213953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Guacamole</a:t>
            </a:r>
            <a:endParaRPr/>
          </a:p>
        </p:txBody>
      </p:sp>
      <p:sp>
        <p:nvSpPr>
          <p:cNvPr id="21" name="Google Shape;276;p41">
            <a:extLst>
              <a:ext uri="{FF2B5EF4-FFF2-40B4-BE49-F238E27FC236}">
                <a16:creationId xmlns:a16="http://schemas.microsoft.com/office/drawing/2014/main" xmlns="" id="{948AA7F1-D591-4BC8-AFF3-B72DA7D9777A}"/>
              </a:ext>
            </a:extLst>
          </p:cNvPr>
          <p:cNvSpPr/>
          <p:nvPr/>
        </p:nvSpPr>
        <p:spPr>
          <a:xfrm>
            <a:off x="1627309" y="1840149"/>
            <a:ext cx="1469791" cy="1947208"/>
          </a:xfrm>
          <a:prstGeom prst="ellipse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84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340" y="793307"/>
            <a:ext cx="3669060" cy="38871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Google Shape;199;p35">
            <a:extLst>
              <a:ext uri="{FF2B5EF4-FFF2-40B4-BE49-F238E27FC236}">
                <a16:creationId xmlns:a16="http://schemas.microsoft.com/office/drawing/2014/main" xmlns="" id="{0D73555F-FFB5-4933-ABC1-7E9994942DF6}"/>
              </a:ext>
            </a:extLst>
          </p:cNvPr>
          <p:cNvSpPr txBox="1"/>
          <p:nvPr/>
        </p:nvSpPr>
        <p:spPr>
          <a:xfrm>
            <a:off x="4349631" y="2077424"/>
            <a:ext cx="62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E(x)</a:t>
            </a:r>
            <a:endParaRPr/>
          </a:p>
        </p:txBody>
      </p:sp>
      <p:cxnSp>
        <p:nvCxnSpPr>
          <p:cNvPr id="13" name="Google Shape;200;p35">
            <a:extLst>
              <a:ext uri="{FF2B5EF4-FFF2-40B4-BE49-F238E27FC236}">
                <a16:creationId xmlns:a16="http://schemas.microsoft.com/office/drawing/2014/main" xmlns="" id="{689ABCFA-424D-4CE1-A81B-91F60067AE98}"/>
              </a:ext>
            </a:extLst>
          </p:cNvPr>
          <p:cNvCxnSpPr>
            <a:cxnSpLocks/>
          </p:cNvCxnSpPr>
          <p:nvPr/>
        </p:nvCxnSpPr>
        <p:spPr>
          <a:xfrm>
            <a:off x="612206" y="4634349"/>
            <a:ext cx="6360094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201;p35">
            <a:extLst>
              <a:ext uri="{FF2B5EF4-FFF2-40B4-BE49-F238E27FC236}">
                <a16:creationId xmlns:a16="http://schemas.microsoft.com/office/drawing/2014/main" xmlns="" id="{BB05C658-5F83-46A8-995B-349DF32CA25A}"/>
              </a:ext>
            </a:extLst>
          </p:cNvPr>
          <p:cNvCxnSpPr/>
          <p:nvPr/>
        </p:nvCxnSpPr>
        <p:spPr>
          <a:xfrm rot="10800000">
            <a:off x="589831" y="987924"/>
            <a:ext cx="37200" cy="3639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" name="Google Shape;202;p35">
            <a:extLst>
              <a:ext uri="{FF2B5EF4-FFF2-40B4-BE49-F238E27FC236}">
                <a16:creationId xmlns:a16="http://schemas.microsoft.com/office/drawing/2014/main" xmlns="" id="{77CB87E6-42B2-4409-81CB-83DBB18C78C1}"/>
              </a:ext>
            </a:extLst>
          </p:cNvPr>
          <p:cNvSpPr txBox="1"/>
          <p:nvPr/>
        </p:nvSpPr>
        <p:spPr>
          <a:xfrm>
            <a:off x="6774450" y="4226724"/>
            <a:ext cx="39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x</a:t>
            </a:r>
            <a:endParaRPr dirty="0"/>
          </a:p>
        </p:txBody>
      </p:sp>
      <p:sp>
        <p:nvSpPr>
          <p:cNvPr id="16" name="Google Shape;203;p35">
            <a:extLst>
              <a:ext uri="{FF2B5EF4-FFF2-40B4-BE49-F238E27FC236}">
                <a16:creationId xmlns:a16="http://schemas.microsoft.com/office/drawing/2014/main" xmlns="" id="{CC341E3C-C950-4A3B-B5D6-9C57ABF7201D}"/>
              </a:ext>
            </a:extLst>
          </p:cNvPr>
          <p:cNvSpPr txBox="1"/>
          <p:nvPr/>
        </p:nvSpPr>
        <p:spPr>
          <a:xfrm>
            <a:off x="317831" y="676674"/>
            <a:ext cx="5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E(x)</a:t>
            </a:r>
            <a:endParaRPr/>
          </a:p>
        </p:txBody>
      </p:sp>
      <p:sp>
        <p:nvSpPr>
          <p:cNvPr id="23" name="Google Shape;214;p36">
            <a:extLst>
              <a:ext uri="{FF2B5EF4-FFF2-40B4-BE49-F238E27FC236}">
                <a16:creationId xmlns:a16="http://schemas.microsoft.com/office/drawing/2014/main" xmlns="" id="{3544C374-760C-4A08-85BE-D83B4C2687B6}"/>
              </a:ext>
            </a:extLst>
          </p:cNvPr>
          <p:cNvSpPr txBox="1"/>
          <p:nvPr/>
        </p:nvSpPr>
        <p:spPr>
          <a:xfrm>
            <a:off x="2610734" y="3614252"/>
            <a:ext cx="5559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dirty="0"/>
              <a:t>.</a:t>
            </a:r>
            <a:endParaRPr sz="7200" dirty="0"/>
          </a:p>
        </p:txBody>
      </p:sp>
      <p:sp>
        <p:nvSpPr>
          <p:cNvPr id="17" name="Google Shape;321;p47">
            <a:extLst>
              <a:ext uri="{FF2B5EF4-FFF2-40B4-BE49-F238E27FC236}">
                <a16:creationId xmlns:a16="http://schemas.microsoft.com/office/drawing/2014/main" xmlns="" id="{8B9B6B80-3DD1-4DE3-879F-CDD265D163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7831" y="184625"/>
            <a:ext cx="8520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latin typeface="Helvetica Neue" panose="020B0604020202020204" charset="0"/>
              </a:rPr>
              <a:t>Alter an image’s pixels step by step… </a:t>
            </a:r>
            <a:endParaRPr sz="3600" dirty="0">
              <a:latin typeface="Helvetica Neue" panose="020B0604020202020204" charset="0"/>
            </a:endParaRPr>
          </a:p>
        </p:txBody>
      </p:sp>
      <p:cxnSp>
        <p:nvCxnSpPr>
          <p:cNvPr id="18" name="Google Shape;328;p47">
            <a:extLst>
              <a:ext uri="{FF2B5EF4-FFF2-40B4-BE49-F238E27FC236}">
                <a16:creationId xmlns:a16="http://schemas.microsoft.com/office/drawing/2014/main" xmlns="" id="{A7D542F7-FAF6-4C4C-94D3-ADC4E19F7AC1}"/>
              </a:ext>
            </a:extLst>
          </p:cNvPr>
          <p:cNvCxnSpPr>
            <a:cxnSpLocks/>
            <a:endCxn id="23" idx="1"/>
          </p:cNvCxnSpPr>
          <p:nvPr/>
        </p:nvCxnSpPr>
        <p:spPr>
          <a:xfrm flipH="1" flipV="1">
            <a:off x="2610734" y="4260568"/>
            <a:ext cx="187198" cy="284556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3631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 dirty="0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0EF0658-1EFD-4D75-AAE8-61CDC5A7DCB3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85775" y="105992"/>
            <a:ext cx="8172450" cy="994172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latin typeface="Helvetica Neue" panose="020B0604020202020204" charset="0"/>
              </a:rPr>
              <a:t>Three things I want to </a:t>
            </a:r>
            <a:r>
              <a:rPr lang="en-GB" sz="4000" dirty="0" smtClean="0">
                <a:latin typeface="Helvetica Neue" panose="020B0604020202020204" charset="0"/>
              </a:rPr>
              <a:t>cover</a:t>
            </a:r>
            <a:endParaRPr lang="en-GB" sz="4000" dirty="0">
              <a:latin typeface="Helvetica Neue" panose="020B0604020202020204" charset="0"/>
            </a:endParaRPr>
          </a:p>
        </p:txBody>
      </p:sp>
      <p:pic>
        <p:nvPicPr>
          <p:cNvPr id="2050" name="Picture 2" descr="C:\Users\aaront\Downloads\robot with book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826" y="133224"/>
            <a:ext cx="5481259" cy="490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96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340" y="793307"/>
            <a:ext cx="3669060" cy="38871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Google Shape;199;p35">
            <a:extLst>
              <a:ext uri="{FF2B5EF4-FFF2-40B4-BE49-F238E27FC236}">
                <a16:creationId xmlns:a16="http://schemas.microsoft.com/office/drawing/2014/main" xmlns="" id="{0D73555F-FFB5-4933-ABC1-7E9994942DF6}"/>
              </a:ext>
            </a:extLst>
          </p:cNvPr>
          <p:cNvSpPr txBox="1"/>
          <p:nvPr/>
        </p:nvSpPr>
        <p:spPr>
          <a:xfrm>
            <a:off x="4349631" y="2077424"/>
            <a:ext cx="62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E(x)</a:t>
            </a:r>
            <a:endParaRPr/>
          </a:p>
        </p:txBody>
      </p:sp>
      <p:cxnSp>
        <p:nvCxnSpPr>
          <p:cNvPr id="13" name="Google Shape;200;p35">
            <a:extLst>
              <a:ext uri="{FF2B5EF4-FFF2-40B4-BE49-F238E27FC236}">
                <a16:creationId xmlns:a16="http://schemas.microsoft.com/office/drawing/2014/main" xmlns="" id="{689ABCFA-424D-4CE1-A81B-91F60067AE98}"/>
              </a:ext>
            </a:extLst>
          </p:cNvPr>
          <p:cNvCxnSpPr>
            <a:cxnSpLocks/>
          </p:cNvCxnSpPr>
          <p:nvPr/>
        </p:nvCxnSpPr>
        <p:spPr>
          <a:xfrm>
            <a:off x="612206" y="4634349"/>
            <a:ext cx="6360094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201;p35">
            <a:extLst>
              <a:ext uri="{FF2B5EF4-FFF2-40B4-BE49-F238E27FC236}">
                <a16:creationId xmlns:a16="http://schemas.microsoft.com/office/drawing/2014/main" xmlns="" id="{BB05C658-5F83-46A8-995B-349DF32CA25A}"/>
              </a:ext>
            </a:extLst>
          </p:cNvPr>
          <p:cNvCxnSpPr/>
          <p:nvPr/>
        </p:nvCxnSpPr>
        <p:spPr>
          <a:xfrm rot="10800000">
            <a:off x="589831" y="987924"/>
            <a:ext cx="37200" cy="3639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" name="Google Shape;202;p35">
            <a:extLst>
              <a:ext uri="{FF2B5EF4-FFF2-40B4-BE49-F238E27FC236}">
                <a16:creationId xmlns:a16="http://schemas.microsoft.com/office/drawing/2014/main" xmlns="" id="{77CB87E6-42B2-4409-81CB-83DBB18C78C1}"/>
              </a:ext>
            </a:extLst>
          </p:cNvPr>
          <p:cNvSpPr txBox="1"/>
          <p:nvPr/>
        </p:nvSpPr>
        <p:spPr>
          <a:xfrm>
            <a:off x="6774450" y="4226724"/>
            <a:ext cx="39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x</a:t>
            </a:r>
            <a:endParaRPr dirty="0"/>
          </a:p>
        </p:txBody>
      </p:sp>
      <p:sp>
        <p:nvSpPr>
          <p:cNvPr id="16" name="Google Shape;203;p35">
            <a:extLst>
              <a:ext uri="{FF2B5EF4-FFF2-40B4-BE49-F238E27FC236}">
                <a16:creationId xmlns:a16="http://schemas.microsoft.com/office/drawing/2014/main" xmlns="" id="{CC341E3C-C950-4A3B-B5D6-9C57ABF7201D}"/>
              </a:ext>
            </a:extLst>
          </p:cNvPr>
          <p:cNvSpPr txBox="1"/>
          <p:nvPr/>
        </p:nvSpPr>
        <p:spPr>
          <a:xfrm>
            <a:off x="317831" y="676674"/>
            <a:ext cx="5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E(x)</a:t>
            </a:r>
            <a:endParaRPr/>
          </a:p>
        </p:txBody>
      </p:sp>
      <p:sp>
        <p:nvSpPr>
          <p:cNvPr id="23" name="Google Shape;214;p36">
            <a:extLst>
              <a:ext uri="{FF2B5EF4-FFF2-40B4-BE49-F238E27FC236}">
                <a16:creationId xmlns:a16="http://schemas.microsoft.com/office/drawing/2014/main" xmlns="" id="{3544C374-760C-4A08-85BE-D83B4C2687B6}"/>
              </a:ext>
            </a:extLst>
          </p:cNvPr>
          <p:cNvSpPr txBox="1"/>
          <p:nvPr/>
        </p:nvSpPr>
        <p:spPr>
          <a:xfrm>
            <a:off x="2468166" y="3288217"/>
            <a:ext cx="5559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dirty="0"/>
              <a:t>.</a:t>
            </a:r>
            <a:endParaRPr sz="7200" dirty="0"/>
          </a:p>
        </p:txBody>
      </p:sp>
      <p:sp>
        <p:nvSpPr>
          <p:cNvPr id="17" name="Google Shape;321;p47">
            <a:extLst>
              <a:ext uri="{FF2B5EF4-FFF2-40B4-BE49-F238E27FC236}">
                <a16:creationId xmlns:a16="http://schemas.microsoft.com/office/drawing/2014/main" xmlns="" id="{8B9B6B80-3DD1-4DE3-879F-CDD265D163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7831" y="184625"/>
            <a:ext cx="8520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latin typeface="Helvetica Neue" panose="020B0604020202020204" charset="0"/>
              </a:rPr>
              <a:t>Alter an image’s pixels step by step… </a:t>
            </a:r>
            <a:endParaRPr sz="3600" dirty="0"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62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340" y="793307"/>
            <a:ext cx="3669060" cy="38871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Google Shape;199;p35">
            <a:extLst>
              <a:ext uri="{FF2B5EF4-FFF2-40B4-BE49-F238E27FC236}">
                <a16:creationId xmlns:a16="http://schemas.microsoft.com/office/drawing/2014/main" xmlns="" id="{0D73555F-FFB5-4933-ABC1-7E9994942DF6}"/>
              </a:ext>
            </a:extLst>
          </p:cNvPr>
          <p:cNvSpPr txBox="1"/>
          <p:nvPr/>
        </p:nvSpPr>
        <p:spPr>
          <a:xfrm>
            <a:off x="4349631" y="2077424"/>
            <a:ext cx="62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E(x)</a:t>
            </a:r>
            <a:endParaRPr/>
          </a:p>
        </p:txBody>
      </p:sp>
      <p:cxnSp>
        <p:nvCxnSpPr>
          <p:cNvPr id="13" name="Google Shape;200;p35">
            <a:extLst>
              <a:ext uri="{FF2B5EF4-FFF2-40B4-BE49-F238E27FC236}">
                <a16:creationId xmlns:a16="http://schemas.microsoft.com/office/drawing/2014/main" xmlns="" id="{689ABCFA-424D-4CE1-A81B-91F60067AE98}"/>
              </a:ext>
            </a:extLst>
          </p:cNvPr>
          <p:cNvCxnSpPr>
            <a:cxnSpLocks/>
          </p:cNvCxnSpPr>
          <p:nvPr/>
        </p:nvCxnSpPr>
        <p:spPr>
          <a:xfrm>
            <a:off x="612206" y="4634349"/>
            <a:ext cx="6360094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201;p35">
            <a:extLst>
              <a:ext uri="{FF2B5EF4-FFF2-40B4-BE49-F238E27FC236}">
                <a16:creationId xmlns:a16="http://schemas.microsoft.com/office/drawing/2014/main" xmlns="" id="{BB05C658-5F83-46A8-995B-349DF32CA25A}"/>
              </a:ext>
            </a:extLst>
          </p:cNvPr>
          <p:cNvCxnSpPr/>
          <p:nvPr/>
        </p:nvCxnSpPr>
        <p:spPr>
          <a:xfrm rot="10800000">
            <a:off x="589831" y="987924"/>
            <a:ext cx="37200" cy="3639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" name="Google Shape;202;p35">
            <a:extLst>
              <a:ext uri="{FF2B5EF4-FFF2-40B4-BE49-F238E27FC236}">
                <a16:creationId xmlns:a16="http://schemas.microsoft.com/office/drawing/2014/main" xmlns="" id="{77CB87E6-42B2-4409-81CB-83DBB18C78C1}"/>
              </a:ext>
            </a:extLst>
          </p:cNvPr>
          <p:cNvSpPr txBox="1"/>
          <p:nvPr/>
        </p:nvSpPr>
        <p:spPr>
          <a:xfrm>
            <a:off x="6774450" y="4226724"/>
            <a:ext cx="39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x</a:t>
            </a:r>
            <a:endParaRPr dirty="0"/>
          </a:p>
        </p:txBody>
      </p:sp>
      <p:sp>
        <p:nvSpPr>
          <p:cNvPr id="16" name="Google Shape;203;p35">
            <a:extLst>
              <a:ext uri="{FF2B5EF4-FFF2-40B4-BE49-F238E27FC236}">
                <a16:creationId xmlns:a16="http://schemas.microsoft.com/office/drawing/2014/main" xmlns="" id="{CC341E3C-C950-4A3B-B5D6-9C57ABF7201D}"/>
              </a:ext>
            </a:extLst>
          </p:cNvPr>
          <p:cNvSpPr txBox="1"/>
          <p:nvPr/>
        </p:nvSpPr>
        <p:spPr>
          <a:xfrm>
            <a:off x="317831" y="676674"/>
            <a:ext cx="5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E(x)</a:t>
            </a:r>
            <a:endParaRPr/>
          </a:p>
        </p:txBody>
      </p:sp>
      <p:sp>
        <p:nvSpPr>
          <p:cNvPr id="23" name="Google Shape;214;p36">
            <a:extLst>
              <a:ext uri="{FF2B5EF4-FFF2-40B4-BE49-F238E27FC236}">
                <a16:creationId xmlns:a16="http://schemas.microsoft.com/office/drawing/2014/main" xmlns="" id="{3544C374-760C-4A08-85BE-D83B4C2687B6}"/>
              </a:ext>
            </a:extLst>
          </p:cNvPr>
          <p:cNvSpPr txBox="1"/>
          <p:nvPr/>
        </p:nvSpPr>
        <p:spPr>
          <a:xfrm>
            <a:off x="2468166" y="3288217"/>
            <a:ext cx="5559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dirty="0"/>
              <a:t>.</a:t>
            </a:r>
            <a:endParaRPr sz="7200" dirty="0"/>
          </a:p>
        </p:txBody>
      </p:sp>
      <p:sp>
        <p:nvSpPr>
          <p:cNvPr id="17" name="Google Shape;321;p47">
            <a:extLst>
              <a:ext uri="{FF2B5EF4-FFF2-40B4-BE49-F238E27FC236}">
                <a16:creationId xmlns:a16="http://schemas.microsoft.com/office/drawing/2014/main" xmlns="" id="{8B9B6B80-3DD1-4DE3-879F-CDD265D163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7831" y="184625"/>
            <a:ext cx="8520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latin typeface="Helvetica Neue" panose="020B0604020202020204" charset="0"/>
              </a:rPr>
              <a:t>Alter an image’s pixels step by step… </a:t>
            </a:r>
            <a:endParaRPr sz="3600" dirty="0">
              <a:latin typeface="Helvetica Neue" panose="020B0604020202020204" charset="0"/>
            </a:endParaRPr>
          </a:p>
        </p:txBody>
      </p:sp>
      <p:cxnSp>
        <p:nvCxnSpPr>
          <p:cNvPr id="18" name="Google Shape;351;p49">
            <a:extLst>
              <a:ext uri="{FF2B5EF4-FFF2-40B4-BE49-F238E27FC236}">
                <a16:creationId xmlns:a16="http://schemas.microsoft.com/office/drawing/2014/main" xmlns="" id="{3DFA6D88-3392-4E8B-AA31-3A7FD54DB1CA}"/>
              </a:ext>
            </a:extLst>
          </p:cNvPr>
          <p:cNvCxnSpPr>
            <a:cxnSpLocks/>
          </p:cNvCxnSpPr>
          <p:nvPr/>
        </p:nvCxnSpPr>
        <p:spPr>
          <a:xfrm flipH="1" flipV="1">
            <a:off x="2407444" y="3000971"/>
            <a:ext cx="283230" cy="1211465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17215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340" y="793307"/>
            <a:ext cx="3669060" cy="38871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Google Shape;199;p35">
            <a:extLst>
              <a:ext uri="{FF2B5EF4-FFF2-40B4-BE49-F238E27FC236}">
                <a16:creationId xmlns:a16="http://schemas.microsoft.com/office/drawing/2014/main" xmlns="" id="{0D73555F-FFB5-4933-ABC1-7E9994942DF6}"/>
              </a:ext>
            </a:extLst>
          </p:cNvPr>
          <p:cNvSpPr txBox="1"/>
          <p:nvPr/>
        </p:nvSpPr>
        <p:spPr>
          <a:xfrm>
            <a:off x="4349631" y="2077424"/>
            <a:ext cx="62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E(x)</a:t>
            </a:r>
            <a:endParaRPr/>
          </a:p>
        </p:txBody>
      </p:sp>
      <p:cxnSp>
        <p:nvCxnSpPr>
          <p:cNvPr id="13" name="Google Shape;200;p35">
            <a:extLst>
              <a:ext uri="{FF2B5EF4-FFF2-40B4-BE49-F238E27FC236}">
                <a16:creationId xmlns:a16="http://schemas.microsoft.com/office/drawing/2014/main" xmlns="" id="{689ABCFA-424D-4CE1-A81B-91F60067AE98}"/>
              </a:ext>
            </a:extLst>
          </p:cNvPr>
          <p:cNvCxnSpPr>
            <a:cxnSpLocks/>
          </p:cNvCxnSpPr>
          <p:nvPr/>
        </p:nvCxnSpPr>
        <p:spPr>
          <a:xfrm>
            <a:off x="612206" y="4634349"/>
            <a:ext cx="6360094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201;p35">
            <a:extLst>
              <a:ext uri="{FF2B5EF4-FFF2-40B4-BE49-F238E27FC236}">
                <a16:creationId xmlns:a16="http://schemas.microsoft.com/office/drawing/2014/main" xmlns="" id="{BB05C658-5F83-46A8-995B-349DF32CA25A}"/>
              </a:ext>
            </a:extLst>
          </p:cNvPr>
          <p:cNvCxnSpPr/>
          <p:nvPr/>
        </p:nvCxnSpPr>
        <p:spPr>
          <a:xfrm rot="10800000">
            <a:off x="589831" y="987924"/>
            <a:ext cx="37200" cy="3639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" name="Google Shape;202;p35">
            <a:extLst>
              <a:ext uri="{FF2B5EF4-FFF2-40B4-BE49-F238E27FC236}">
                <a16:creationId xmlns:a16="http://schemas.microsoft.com/office/drawing/2014/main" xmlns="" id="{77CB87E6-42B2-4409-81CB-83DBB18C78C1}"/>
              </a:ext>
            </a:extLst>
          </p:cNvPr>
          <p:cNvSpPr txBox="1"/>
          <p:nvPr/>
        </p:nvSpPr>
        <p:spPr>
          <a:xfrm>
            <a:off x="6774450" y="4226724"/>
            <a:ext cx="39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x</a:t>
            </a:r>
            <a:endParaRPr dirty="0"/>
          </a:p>
        </p:txBody>
      </p:sp>
      <p:sp>
        <p:nvSpPr>
          <p:cNvPr id="16" name="Google Shape;203;p35">
            <a:extLst>
              <a:ext uri="{FF2B5EF4-FFF2-40B4-BE49-F238E27FC236}">
                <a16:creationId xmlns:a16="http://schemas.microsoft.com/office/drawing/2014/main" xmlns="" id="{CC341E3C-C950-4A3B-B5D6-9C57ABF7201D}"/>
              </a:ext>
            </a:extLst>
          </p:cNvPr>
          <p:cNvSpPr txBox="1"/>
          <p:nvPr/>
        </p:nvSpPr>
        <p:spPr>
          <a:xfrm>
            <a:off x="317831" y="676674"/>
            <a:ext cx="5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E(x)</a:t>
            </a:r>
            <a:endParaRPr/>
          </a:p>
        </p:txBody>
      </p:sp>
      <p:sp>
        <p:nvSpPr>
          <p:cNvPr id="23" name="Google Shape;214;p36">
            <a:extLst>
              <a:ext uri="{FF2B5EF4-FFF2-40B4-BE49-F238E27FC236}">
                <a16:creationId xmlns:a16="http://schemas.microsoft.com/office/drawing/2014/main" xmlns="" id="{3544C374-760C-4A08-85BE-D83B4C2687B6}"/>
              </a:ext>
            </a:extLst>
          </p:cNvPr>
          <p:cNvSpPr txBox="1"/>
          <p:nvPr/>
        </p:nvSpPr>
        <p:spPr>
          <a:xfrm>
            <a:off x="2032744" y="-715900"/>
            <a:ext cx="5559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dirty="0"/>
              <a:t>.</a:t>
            </a:r>
            <a:endParaRPr sz="7200" dirty="0"/>
          </a:p>
        </p:txBody>
      </p:sp>
      <p:sp>
        <p:nvSpPr>
          <p:cNvPr id="19" name="Google Shape;356;p50">
            <a:extLst>
              <a:ext uri="{FF2B5EF4-FFF2-40B4-BE49-F238E27FC236}">
                <a16:creationId xmlns:a16="http://schemas.microsoft.com/office/drawing/2014/main" xmlns="" id="{15DD5C9B-93B3-40E4-91C9-CFEAFDE1327C}"/>
              </a:ext>
            </a:extLst>
          </p:cNvPr>
          <p:cNvSpPr txBox="1">
            <a:spLocks/>
          </p:cNvSpPr>
          <p:nvPr/>
        </p:nvSpPr>
        <p:spPr>
          <a:xfrm>
            <a:off x="305569" y="276302"/>
            <a:ext cx="8520600" cy="572700"/>
          </a:xfrm>
          <a:prstGeom prst="rect">
            <a:avLst/>
          </a:prstGeom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n-GB" sz="3600" dirty="0">
                <a:latin typeface="Helvetica Neue" panose="020B0604020202020204" charset="0"/>
              </a:rPr>
              <a:t>Off the chart error!</a:t>
            </a:r>
          </a:p>
        </p:txBody>
      </p:sp>
      <p:cxnSp>
        <p:nvCxnSpPr>
          <p:cNvPr id="20" name="Google Shape;363;p50">
            <a:extLst>
              <a:ext uri="{FF2B5EF4-FFF2-40B4-BE49-F238E27FC236}">
                <a16:creationId xmlns:a16="http://schemas.microsoft.com/office/drawing/2014/main" xmlns="" id="{4CF850E5-52D5-486A-B7FC-AEEEB0505234}"/>
              </a:ext>
            </a:extLst>
          </p:cNvPr>
          <p:cNvCxnSpPr>
            <a:cxnSpLocks/>
          </p:cNvCxnSpPr>
          <p:nvPr/>
        </p:nvCxnSpPr>
        <p:spPr>
          <a:xfrm flipH="1">
            <a:off x="2468166" y="188215"/>
            <a:ext cx="838555" cy="34586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00447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58907" y="154167"/>
            <a:ext cx="763657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8906" y="2862787"/>
            <a:ext cx="763657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7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3843" y="1543467"/>
            <a:ext cx="7886700" cy="176101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5600" dirty="0">
              <a:solidFill>
                <a:srgbClr val="EC2124"/>
              </a:solidFill>
            </a:endParaRPr>
          </a:p>
        </p:txBody>
      </p:sp>
      <p:pic>
        <p:nvPicPr>
          <p:cNvPr id="8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4083800"/>
            <a:ext cx="1448632" cy="69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375;p52">
            <a:extLst>
              <a:ext uri="{FF2B5EF4-FFF2-40B4-BE49-F238E27FC236}">
                <a16:creationId xmlns:a16="http://schemas.microsoft.com/office/drawing/2014/main" xmlns="" id="{A6610FA8-DBD8-48BC-9E3A-698872D311EA}"/>
              </a:ext>
            </a:extLst>
          </p:cNvPr>
          <p:cNvSpPr txBox="1">
            <a:spLocks/>
          </p:cNvSpPr>
          <p:nvPr/>
        </p:nvSpPr>
        <p:spPr>
          <a:xfrm>
            <a:off x="311700" y="2092522"/>
            <a:ext cx="8520600" cy="116540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n-US" sz="4000" dirty="0">
                <a:latin typeface="Helvetica Neue" panose="020B0604020202020204" charset="0"/>
              </a:rPr>
              <a:t>Does this work in practice?</a:t>
            </a:r>
          </a:p>
        </p:txBody>
      </p:sp>
    </p:spTree>
    <p:extLst>
      <p:ext uri="{BB962C8B-B14F-4D97-AF65-F5344CB8AC3E}">
        <p14:creationId xmlns:p14="http://schemas.microsoft.com/office/powerpoint/2010/main" val="123682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Google Shape;388;p53">
            <a:extLst>
              <a:ext uri="{FF2B5EF4-FFF2-40B4-BE49-F238E27FC236}">
                <a16:creationId xmlns:a16="http://schemas.microsoft.com/office/drawing/2014/main" xmlns="" id="{05909CAC-3192-4378-B4DA-D1F22665F6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8456" y="178396"/>
            <a:ext cx="8464446" cy="993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latin typeface="Helvetica Neue" panose="020B0604020202020204" charset="0"/>
              </a:rPr>
              <a:t>Does </a:t>
            </a:r>
            <a:r>
              <a:rPr lang="en-GB" sz="3600" dirty="0" smtClean="0">
                <a:latin typeface="Helvetica Neue" panose="020B0604020202020204" charset="0"/>
              </a:rPr>
              <a:t>Inception </a:t>
            </a:r>
            <a:r>
              <a:rPr lang="en-GB" sz="3600" dirty="0">
                <a:latin typeface="Helvetica Neue" panose="020B0604020202020204" charset="0"/>
              </a:rPr>
              <a:t>know these are candles?</a:t>
            </a:r>
            <a:endParaRPr sz="3600" dirty="0">
              <a:latin typeface="Helvetica Neue" panose="020B0604020202020204" charset="0"/>
            </a:endParaRPr>
          </a:p>
        </p:txBody>
      </p:sp>
      <p:pic>
        <p:nvPicPr>
          <p:cNvPr id="13" name="Google Shape;376;p52">
            <a:extLst>
              <a:ext uri="{FF2B5EF4-FFF2-40B4-BE49-F238E27FC236}">
                <a16:creationId xmlns:a16="http://schemas.microsoft.com/office/drawing/2014/main" xmlns="" id="{C396B04B-0172-4871-96C5-0B3A9C1F5EE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8500" y="1098693"/>
            <a:ext cx="2013250" cy="129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377;p52">
            <a:extLst>
              <a:ext uri="{FF2B5EF4-FFF2-40B4-BE49-F238E27FC236}">
                <a16:creationId xmlns:a16="http://schemas.microsoft.com/office/drawing/2014/main" xmlns="" id="{145DDF7B-662A-4530-A8B8-417D83290C0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1936" y="2834035"/>
            <a:ext cx="1138737" cy="1714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378;p52">
            <a:extLst>
              <a:ext uri="{FF2B5EF4-FFF2-40B4-BE49-F238E27FC236}">
                <a16:creationId xmlns:a16="http://schemas.microsoft.com/office/drawing/2014/main" xmlns="" id="{27E6A1AE-9969-48C0-BEFD-639EE525470E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09643" y="3163612"/>
            <a:ext cx="1188975" cy="11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379;p52">
            <a:extLst>
              <a:ext uri="{FF2B5EF4-FFF2-40B4-BE49-F238E27FC236}">
                <a16:creationId xmlns:a16="http://schemas.microsoft.com/office/drawing/2014/main" xmlns="" id="{2A1504B3-F662-45BB-900B-BBED925A1837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57827" y="1172171"/>
            <a:ext cx="250507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380;p52">
            <a:extLst>
              <a:ext uri="{FF2B5EF4-FFF2-40B4-BE49-F238E27FC236}">
                <a16:creationId xmlns:a16="http://schemas.microsoft.com/office/drawing/2014/main" xmlns="" id="{D0589058-A2F1-4E24-88CE-91E7E6FA8ED6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9997" y="2154849"/>
            <a:ext cx="973576" cy="230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381;p52">
            <a:extLst>
              <a:ext uri="{FF2B5EF4-FFF2-40B4-BE49-F238E27FC236}">
                <a16:creationId xmlns:a16="http://schemas.microsoft.com/office/drawing/2014/main" xmlns="" id="{2BAE9C0D-10E2-4AA0-9401-5BC1B5DB3EBD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68341" y="2760917"/>
            <a:ext cx="2284625" cy="152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382;p52">
            <a:extLst>
              <a:ext uri="{FF2B5EF4-FFF2-40B4-BE49-F238E27FC236}">
                <a16:creationId xmlns:a16="http://schemas.microsoft.com/office/drawing/2014/main" xmlns="" id="{7271DD1D-360F-4F52-BD66-59F08F550439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73505" y="1232072"/>
            <a:ext cx="1188975" cy="7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383;p52">
            <a:extLst>
              <a:ext uri="{FF2B5EF4-FFF2-40B4-BE49-F238E27FC236}">
                <a16:creationId xmlns:a16="http://schemas.microsoft.com/office/drawing/2014/main" xmlns="" id="{A34432C5-3FD5-4C48-9485-5EC6F5E40B40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523753" y="1379276"/>
            <a:ext cx="1075425" cy="975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710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393;p54">
            <a:extLst>
              <a:ext uri="{FF2B5EF4-FFF2-40B4-BE49-F238E27FC236}">
                <a16:creationId xmlns:a16="http://schemas.microsoft.com/office/drawing/2014/main" xmlns="" id="{6E039373-6984-443F-9D13-D0A56A616D5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7123" y="68183"/>
            <a:ext cx="722975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1" name="Google Shape;394;p54">
            <a:extLst>
              <a:ext uri="{FF2B5EF4-FFF2-40B4-BE49-F238E27FC236}">
                <a16:creationId xmlns:a16="http://schemas.microsoft.com/office/drawing/2014/main" xmlns="" id="{33670A50-8E16-49AC-9C2C-2B5224466785}"/>
              </a:ext>
            </a:extLst>
          </p:cNvPr>
          <p:cNvCxnSpPr/>
          <p:nvPr/>
        </p:nvCxnSpPr>
        <p:spPr>
          <a:xfrm flipH="1">
            <a:off x="1954637" y="4104608"/>
            <a:ext cx="3824400" cy="392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" name="Google Shape;395;p54">
            <a:extLst>
              <a:ext uri="{FF2B5EF4-FFF2-40B4-BE49-F238E27FC236}">
                <a16:creationId xmlns:a16="http://schemas.microsoft.com/office/drawing/2014/main" xmlns="" id="{DDB48BB1-706C-42B1-9A2C-89E75580545A}"/>
              </a:ext>
            </a:extLst>
          </p:cNvPr>
          <p:cNvCxnSpPr/>
          <p:nvPr/>
        </p:nvCxnSpPr>
        <p:spPr>
          <a:xfrm flipH="1">
            <a:off x="3114862" y="3356033"/>
            <a:ext cx="2753100" cy="263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32100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58907" y="154167"/>
            <a:ext cx="763657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8906" y="2862787"/>
            <a:ext cx="763657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7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3843" y="1543467"/>
            <a:ext cx="7886700" cy="176101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5600" dirty="0">
              <a:solidFill>
                <a:srgbClr val="EC2124"/>
              </a:solidFill>
            </a:endParaRPr>
          </a:p>
        </p:txBody>
      </p:sp>
      <p:pic>
        <p:nvPicPr>
          <p:cNvPr id="8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4083800"/>
            <a:ext cx="1448632" cy="69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400;p55">
            <a:extLst>
              <a:ext uri="{FF2B5EF4-FFF2-40B4-BE49-F238E27FC236}">
                <a16:creationId xmlns:a16="http://schemas.microsoft.com/office/drawing/2014/main" xmlns="" id="{A2B39BCB-AA1E-41B0-8B90-8D4B4E3B09B4}"/>
              </a:ext>
            </a:extLst>
          </p:cNvPr>
          <p:cNvSpPr txBox="1">
            <a:spLocks/>
          </p:cNvSpPr>
          <p:nvPr/>
        </p:nvSpPr>
        <p:spPr>
          <a:xfrm>
            <a:off x="325982" y="2205700"/>
            <a:ext cx="8520600" cy="136106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n-US" sz="4000" dirty="0">
                <a:latin typeface="Helvetica Neue" panose="020B0604020202020204" charset="0"/>
              </a:rPr>
              <a:t>And now for the deceit...</a:t>
            </a:r>
          </a:p>
        </p:txBody>
      </p:sp>
    </p:spTree>
    <p:extLst>
      <p:ext uri="{BB962C8B-B14F-4D97-AF65-F5344CB8AC3E}">
        <p14:creationId xmlns:p14="http://schemas.microsoft.com/office/powerpoint/2010/main" val="54339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405;p56">
            <a:extLst>
              <a:ext uri="{FF2B5EF4-FFF2-40B4-BE49-F238E27FC236}">
                <a16:creationId xmlns:a16="http://schemas.microsoft.com/office/drawing/2014/main" xmlns="" id="{3E435D6B-1346-487E-8C05-90013C5F6AB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210" y="68185"/>
            <a:ext cx="8157142" cy="46657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46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411;p57">
            <a:extLst>
              <a:ext uri="{FF2B5EF4-FFF2-40B4-BE49-F238E27FC236}">
                <a16:creationId xmlns:a16="http://schemas.microsoft.com/office/drawing/2014/main" xmlns="" id="{3F250638-C7F5-4E87-B22E-E37B1DD9CAF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651" y="20122"/>
            <a:ext cx="8278583" cy="47561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416;p58">
            <a:extLst>
              <a:ext uri="{FF2B5EF4-FFF2-40B4-BE49-F238E27FC236}">
                <a16:creationId xmlns:a16="http://schemas.microsoft.com/office/drawing/2014/main" xmlns="" id="{6A0E8C10-E366-4CDC-8F58-1010FF8F15B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991" y="-15597"/>
            <a:ext cx="6148388" cy="47775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288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 dirty="0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85775" y="105992"/>
            <a:ext cx="8172450" cy="994172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latin typeface="Helvetica Neue" panose="020B0604020202020204" charset="0"/>
              </a:rPr>
              <a:t>Three things I want to </a:t>
            </a:r>
            <a:r>
              <a:rPr lang="en-GB" sz="4000" dirty="0" smtClean="0">
                <a:latin typeface="Helvetica Neue" panose="020B0604020202020204" charset="0"/>
              </a:rPr>
              <a:t>cover</a:t>
            </a:r>
            <a:endParaRPr lang="en-GB" sz="4000" dirty="0">
              <a:latin typeface="Helvetica Neue" panose="020B0604020202020204" charset="0"/>
            </a:endParaRPr>
          </a:p>
        </p:txBody>
      </p:sp>
      <p:pic>
        <p:nvPicPr>
          <p:cNvPr id="3074" name="Picture 2" descr="C:\Users\aaront\Downloads\robot think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225" y="744841"/>
            <a:ext cx="3489089" cy="456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08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Google Shape;427;p60">
            <a:extLst>
              <a:ext uri="{FF2B5EF4-FFF2-40B4-BE49-F238E27FC236}">
                <a16:creationId xmlns:a16="http://schemas.microsoft.com/office/drawing/2014/main" xmlns="" id="{25029E8A-4C20-4673-927E-1814DBFB277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018" y="908083"/>
            <a:ext cx="7362426" cy="259949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428;p60">
            <a:extLst>
              <a:ext uri="{FF2B5EF4-FFF2-40B4-BE49-F238E27FC236}">
                <a16:creationId xmlns:a16="http://schemas.microsoft.com/office/drawing/2014/main" xmlns="" id="{935F3A68-089C-4772-827A-8DCF7EF0EDC1}"/>
              </a:ext>
            </a:extLst>
          </p:cNvPr>
          <p:cNvSpPr txBox="1"/>
          <p:nvPr/>
        </p:nvSpPr>
        <p:spPr>
          <a:xfrm>
            <a:off x="703763" y="4095467"/>
            <a:ext cx="6450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>
                <a:latin typeface="Helvetica Neue" panose="020B0604020202020204" charset="0"/>
              </a:rPr>
              <a:t>from https://github.com/anishathalye/obfuscated-gradients</a:t>
            </a:r>
            <a:endParaRPr sz="1700" dirty="0">
              <a:latin typeface="Helvetica Neue" panose="020B0604020202020204" charset="0"/>
            </a:endParaRPr>
          </a:p>
        </p:txBody>
      </p:sp>
      <p:sp>
        <p:nvSpPr>
          <p:cNvPr id="10" name="Google Shape;426;p60">
            <a:extLst>
              <a:ext uri="{FF2B5EF4-FFF2-40B4-BE49-F238E27FC236}">
                <a16:creationId xmlns:a16="http://schemas.microsoft.com/office/drawing/2014/main" xmlns="" id="{55D616C5-581D-4371-8724-987914B198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951" y="159275"/>
            <a:ext cx="895009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Helvetica Neue" panose="020B0604020202020204" charset="0"/>
              </a:rPr>
              <a:t>This isn’t the cat-guacamole you promised me Aaron!</a:t>
            </a:r>
            <a:endParaRPr sz="2800" dirty="0"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2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58907" y="154167"/>
            <a:ext cx="763657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8906" y="2862787"/>
            <a:ext cx="763657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7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3843" y="1543467"/>
            <a:ext cx="7886700" cy="176101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5600" dirty="0">
              <a:solidFill>
                <a:srgbClr val="EC2124"/>
              </a:solidFill>
            </a:endParaRPr>
          </a:p>
        </p:txBody>
      </p:sp>
      <p:pic>
        <p:nvPicPr>
          <p:cNvPr id="8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4083800"/>
            <a:ext cx="1448632" cy="69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433;p61">
            <a:extLst>
              <a:ext uri="{FF2B5EF4-FFF2-40B4-BE49-F238E27FC236}">
                <a16:creationId xmlns:a16="http://schemas.microsoft.com/office/drawing/2014/main" xmlns="" id="{6EBF1ED4-68E3-4882-81B8-B5C73D4F4D01}"/>
              </a:ext>
            </a:extLst>
          </p:cNvPr>
          <p:cNvSpPr txBox="1">
            <a:spLocks/>
          </p:cNvSpPr>
          <p:nvPr/>
        </p:nvSpPr>
        <p:spPr>
          <a:xfrm>
            <a:off x="375993" y="2226547"/>
            <a:ext cx="8520600" cy="96477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n-US" sz="3600" dirty="0">
                <a:latin typeface="Helvetica Neue" panose="020B0604020202020204" charset="0"/>
              </a:rPr>
              <a:t>What we want is a </a:t>
            </a:r>
            <a:r>
              <a:rPr lang="en-US" sz="3600" b="1" dirty="0">
                <a:latin typeface="Helvetica Neue" panose="020B0604020202020204" charset="0"/>
              </a:rPr>
              <a:t>targeted</a:t>
            </a:r>
            <a:r>
              <a:rPr lang="en-US" sz="3600" dirty="0">
                <a:latin typeface="Helvetica Neue" panose="020B0604020202020204" charset="0"/>
              </a:rPr>
              <a:t> adversary</a:t>
            </a:r>
          </a:p>
        </p:txBody>
      </p:sp>
    </p:spTree>
    <p:extLst>
      <p:ext uri="{BB962C8B-B14F-4D97-AF65-F5344CB8AC3E}">
        <p14:creationId xmlns:p14="http://schemas.microsoft.com/office/powerpoint/2010/main" val="361820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58907" y="154167"/>
            <a:ext cx="763657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8906" y="2862787"/>
            <a:ext cx="763657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7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3843" y="1543467"/>
            <a:ext cx="7886700" cy="176101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5600" dirty="0">
              <a:solidFill>
                <a:srgbClr val="EC2124"/>
              </a:solidFill>
            </a:endParaRPr>
          </a:p>
        </p:txBody>
      </p:sp>
      <p:pic>
        <p:nvPicPr>
          <p:cNvPr id="8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4083800"/>
            <a:ext cx="1448632" cy="69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E0A394A-1F7D-4EE8-9F68-E600DAB08FCF}"/>
              </a:ext>
            </a:extLst>
          </p:cNvPr>
          <p:cNvSpPr txBox="1"/>
          <p:nvPr/>
        </p:nvSpPr>
        <p:spPr>
          <a:xfrm>
            <a:off x="1978819" y="1389162"/>
            <a:ext cx="54935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Helvetica Neue" panose="020B0604020202020204" charset="0"/>
              </a:rPr>
              <a:t>Manipulate the images…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94E49A2-60E5-4BBD-BC05-F8BEBA1B56DF}"/>
              </a:ext>
            </a:extLst>
          </p:cNvPr>
          <p:cNvSpPr txBox="1"/>
          <p:nvPr/>
        </p:nvSpPr>
        <p:spPr>
          <a:xfrm>
            <a:off x="1378744" y="2507843"/>
            <a:ext cx="65436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Helvetica Neue" panose="020B0604020202020204" charset="0"/>
              </a:rPr>
              <a:t>To </a:t>
            </a:r>
            <a:r>
              <a:rPr lang="en-GB" sz="3600" b="1" dirty="0">
                <a:solidFill>
                  <a:schemeClr val="tx1"/>
                </a:solidFill>
                <a:latin typeface="Helvetica Neue" panose="020B0604020202020204" charset="0"/>
              </a:rPr>
              <a:t>minimise </a:t>
            </a:r>
            <a:r>
              <a:rPr lang="en-GB" sz="3600" dirty="0">
                <a:solidFill>
                  <a:schemeClr val="tx1"/>
                </a:solidFill>
                <a:latin typeface="Helvetica Neue" panose="020B0604020202020204" charset="0"/>
              </a:rPr>
              <a:t>the error function for the </a:t>
            </a:r>
            <a:r>
              <a:rPr lang="en-GB" sz="3600" b="1" dirty="0">
                <a:solidFill>
                  <a:schemeClr val="tx1"/>
                </a:solidFill>
                <a:latin typeface="Helvetica Neue" panose="020B0604020202020204" charset="0"/>
              </a:rPr>
              <a:t>wrong </a:t>
            </a:r>
            <a:r>
              <a:rPr lang="en-GB" sz="3600" dirty="0">
                <a:solidFill>
                  <a:schemeClr val="tx1"/>
                </a:solidFill>
                <a:latin typeface="Helvetica Neue" panose="020B0604020202020204" charset="0"/>
              </a:rPr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74920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61;p30">
            <a:extLst>
              <a:ext uri="{FF2B5EF4-FFF2-40B4-BE49-F238E27FC236}">
                <a16:creationId xmlns:a16="http://schemas.microsoft.com/office/drawing/2014/main" xmlns="" id="{F0ECA592-EE41-42B2-A688-CD6D7A3BE48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2266" y="374348"/>
            <a:ext cx="4999203" cy="43283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Google Shape;162;p30">
            <a:extLst>
              <a:ext uri="{FF2B5EF4-FFF2-40B4-BE49-F238E27FC236}">
                <a16:creationId xmlns:a16="http://schemas.microsoft.com/office/drawing/2014/main" xmlns="" id="{16B0C116-7165-411C-9BB8-7175B6487259}"/>
              </a:ext>
            </a:extLst>
          </p:cNvPr>
          <p:cNvSpPr txBox="1"/>
          <p:nvPr/>
        </p:nvSpPr>
        <p:spPr>
          <a:xfrm>
            <a:off x="53350" y="3922746"/>
            <a:ext cx="4453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Cyberbotics</a:t>
            </a:r>
            <a:r>
              <a:rPr lang="en-GB" dirty="0"/>
              <a:t> Ltd., CC BY-SA 3.0 </a:t>
            </a:r>
            <a:br>
              <a:rPr lang="en-GB" dirty="0"/>
            </a:br>
            <a:r>
              <a:rPr lang="en-GB" dirty="0"/>
              <a:t>&lt;https://creativecommons.org/licenses/by-sa/3.0&gt;, </a:t>
            </a:r>
            <a:br>
              <a:rPr lang="en-GB" dirty="0"/>
            </a:br>
            <a:r>
              <a:rPr lang="en-GB" dirty="0"/>
              <a:t>via Wikimedia Commons</a:t>
            </a:r>
            <a:endParaRPr dirty="0"/>
          </a:p>
        </p:txBody>
      </p:sp>
      <p:sp>
        <p:nvSpPr>
          <p:cNvPr id="11" name="Google Shape;168;p31">
            <a:extLst>
              <a:ext uri="{FF2B5EF4-FFF2-40B4-BE49-F238E27FC236}">
                <a16:creationId xmlns:a16="http://schemas.microsoft.com/office/drawing/2014/main" xmlns="" id="{334E9743-F21B-419E-BCEB-7B509E101F25}"/>
              </a:ext>
            </a:extLst>
          </p:cNvPr>
          <p:cNvSpPr txBox="1"/>
          <p:nvPr/>
        </p:nvSpPr>
        <p:spPr>
          <a:xfrm>
            <a:off x="7358595" y="1968706"/>
            <a:ext cx="77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Cat</a:t>
            </a:r>
            <a:endParaRPr dirty="0"/>
          </a:p>
        </p:txBody>
      </p:sp>
      <p:cxnSp>
        <p:nvCxnSpPr>
          <p:cNvPr id="12" name="Google Shape;172;p31">
            <a:extLst>
              <a:ext uri="{FF2B5EF4-FFF2-40B4-BE49-F238E27FC236}">
                <a16:creationId xmlns:a16="http://schemas.microsoft.com/office/drawing/2014/main" xmlns="" id="{55169398-B276-4429-BBEA-472B852E80D5}"/>
              </a:ext>
            </a:extLst>
          </p:cNvPr>
          <p:cNvCxnSpPr/>
          <p:nvPr/>
        </p:nvCxnSpPr>
        <p:spPr>
          <a:xfrm flipH="1">
            <a:off x="6876795" y="2168806"/>
            <a:ext cx="481800" cy="14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173;p31">
            <a:extLst>
              <a:ext uri="{FF2B5EF4-FFF2-40B4-BE49-F238E27FC236}">
                <a16:creationId xmlns:a16="http://schemas.microsoft.com/office/drawing/2014/main" xmlns="" id="{17496E25-F193-4110-8809-CFD327E6194C}"/>
              </a:ext>
            </a:extLst>
          </p:cNvPr>
          <p:cNvCxnSpPr/>
          <p:nvPr/>
        </p:nvCxnSpPr>
        <p:spPr>
          <a:xfrm flipH="1">
            <a:off x="6862095" y="2568994"/>
            <a:ext cx="496500" cy="7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174;p31">
            <a:extLst>
              <a:ext uri="{FF2B5EF4-FFF2-40B4-BE49-F238E27FC236}">
                <a16:creationId xmlns:a16="http://schemas.microsoft.com/office/drawing/2014/main" xmlns="" id="{A7572AE8-D155-4197-84A8-3D1CA65E4CA6}"/>
              </a:ext>
            </a:extLst>
          </p:cNvPr>
          <p:cNvCxnSpPr/>
          <p:nvPr/>
        </p:nvCxnSpPr>
        <p:spPr>
          <a:xfrm rot="10800000">
            <a:off x="6795195" y="3021106"/>
            <a:ext cx="563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" name="Google Shape;175;p31">
            <a:extLst>
              <a:ext uri="{FF2B5EF4-FFF2-40B4-BE49-F238E27FC236}">
                <a16:creationId xmlns:a16="http://schemas.microsoft.com/office/drawing/2014/main" xmlns="" id="{C53BBD93-175D-4C21-BB06-D7317EBBEB68}"/>
              </a:ext>
            </a:extLst>
          </p:cNvPr>
          <p:cNvCxnSpPr/>
          <p:nvPr/>
        </p:nvCxnSpPr>
        <p:spPr>
          <a:xfrm rot="10800000">
            <a:off x="6772995" y="3421151"/>
            <a:ext cx="585600" cy="4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" name="Google Shape;169;p31">
            <a:extLst>
              <a:ext uri="{FF2B5EF4-FFF2-40B4-BE49-F238E27FC236}">
                <a16:creationId xmlns:a16="http://schemas.microsoft.com/office/drawing/2014/main" xmlns="" id="{127F658F-EE3C-4FD2-AADC-8D123279F0CC}"/>
              </a:ext>
            </a:extLst>
          </p:cNvPr>
          <p:cNvSpPr txBox="1"/>
          <p:nvPr/>
        </p:nvSpPr>
        <p:spPr>
          <a:xfrm>
            <a:off x="7358595" y="2376394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Dog</a:t>
            </a:r>
            <a:endParaRPr dirty="0"/>
          </a:p>
        </p:txBody>
      </p:sp>
      <p:sp>
        <p:nvSpPr>
          <p:cNvPr id="19" name="Google Shape;170;p31">
            <a:extLst>
              <a:ext uri="{FF2B5EF4-FFF2-40B4-BE49-F238E27FC236}">
                <a16:creationId xmlns:a16="http://schemas.microsoft.com/office/drawing/2014/main" xmlns="" id="{72975429-4531-4169-B6FB-7F454A0DB3F6}"/>
              </a:ext>
            </a:extLst>
          </p:cNvPr>
          <p:cNvSpPr txBox="1"/>
          <p:nvPr/>
        </p:nvSpPr>
        <p:spPr>
          <a:xfrm>
            <a:off x="7358595" y="2828506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Fish</a:t>
            </a:r>
            <a:endParaRPr/>
          </a:p>
        </p:txBody>
      </p:sp>
      <p:sp>
        <p:nvSpPr>
          <p:cNvPr id="20" name="Google Shape;171;p31">
            <a:extLst>
              <a:ext uri="{FF2B5EF4-FFF2-40B4-BE49-F238E27FC236}">
                <a16:creationId xmlns:a16="http://schemas.microsoft.com/office/drawing/2014/main" xmlns="" id="{252A4D84-ED87-4CD1-9DB9-CE5EBAFD992A}"/>
              </a:ext>
            </a:extLst>
          </p:cNvPr>
          <p:cNvSpPr txBox="1"/>
          <p:nvPr/>
        </p:nvSpPr>
        <p:spPr>
          <a:xfrm>
            <a:off x="7358595" y="3265576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Guacamole</a:t>
            </a:r>
            <a:endParaRPr dirty="0"/>
          </a:p>
        </p:txBody>
      </p:sp>
      <p:sp>
        <p:nvSpPr>
          <p:cNvPr id="21" name="Google Shape;454;p63">
            <a:extLst>
              <a:ext uri="{FF2B5EF4-FFF2-40B4-BE49-F238E27FC236}">
                <a16:creationId xmlns:a16="http://schemas.microsoft.com/office/drawing/2014/main" xmlns="" id="{BA820650-C0B0-4A2C-97EA-2B147E468D07}"/>
              </a:ext>
            </a:extLst>
          </p:cNvPr>
          <p:cNvSpPr/>
          <p:nvPr/>
        </p:nvSpPr>
        <p:spPr>
          <a:xfrm>
            <a:off x="1620400" y="1961684"/>
            <a:ext cx="1319400" cy="1787400"/>
          </a:xfrm>
          <a:prstGeom prst="ellipse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254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61;p30">
            <a:extLst>
              <a:ext uri="{FF2B5EF4-FFF2-40B4-BE49-F238E27FC236}">
                <a16:creationId xmlns:a16="http://schemas.microsoft.com/office/drawing/2014/main" xmlns="" id="{F0ECA592-EE41-42B2-A688-CD6D7A3BE48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2266" y="374348"/>
            <a:ext cx="4999203" cy="43283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Google Shape;162;p30">
            <a:extLst>
              <a:ext uri="{FF2B5EF4-FFF2-40B4-BE49-F238E27FC236}">
                <a16:creationId xmlns:a16="http://schemas.microsoft.com/office/drawing/2014/main" xmlns="" id="{16B0C116-7165-411C-9BB8-7175B6487259}"/>
              </a:ext>
            </a:extLst>
          </p:cNvPr>
          <p:cNvSpPr txBox="1"/>
          <p:nvPr/>
        </p:nvSpPr>
        <p:spPr>
          <a:xfrm>
            <a:off x="53350" y="3922746"/>
            <a:ext cx="4453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Cyberbotics</a:t>
            </a:r>
            <a:r>
              <a:rPr lang="en-GB" dirty="0"/>
              <a:t> Ltd., CC BY-SA 3.0 </a:t>
            </a:r>
            <a:br>
              <a:rPr lang="en-GB" dirty="0"/>
            </a:br>
            <a:r>
              <a:rPr lang="en-GB" dirty="0"/>
              <a:t>&lt;https://creativecommons.org/licenses/by-sa/3.0&gt;, </a:t>
            </a:r>
            <a:br>
              <a:rPr lang="en-GB" dirty="0"/>
            </a:br>
            <a:r>
              <a:rPr lang="en-GB" dirty="0"/>
              <a:t>via Wikimedia Commons</a:t>
            </a:r>
            <a:endParaRPr dirty="0"/>
          </a:p>
        </p:txBody>
      </p:sp>
      <p:sp>
        <p:nvSpPr>
          <p:cNvPr id="11" name="Google Shape;168;p31">
            <a:extLst>
              <a:ext uri="{FF2B5EF4-FFF2-40B4-BE49-F238E27FC236}">
                <a16:creationId xmlns:a16="http://schemas.microsoft.com/office/drawing/2014/main" xmlns="" id="{334E9743-F21B-419E-BCEB-7B509E101F25}"/>
              </a:ext>
            </a:extLst>
          </p:cNvPr>
          <p:cNvSpPr txBox="1"/>
          <p:nvPr/>
        </p:nvSpPr>
        <p:spPr>
          <a:xfrm>
            <a:off x="7358595" y="1968706"/>
            <a:ext cx="77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Cat</a:t>
            </a:r>
            <a:endParaRPr dirty="0"/>
          </a:p>
        </p:txBody>
      </p:sp>
      <p:cxnSp>
        <p:nvCxnSpPr>
          <p:cNvPr id="12" name="Google Shape;172;p31">
            <a:extLst>
              <a:ext uri="{FF2B5EF4-FFF2-40B4-BE49-F238E27FC236}">
                <a16:creationId xmlns:a16="http://schemas.microsoft.com/office/drawing/2014/main" xmlns="" id="{55169398-B276-4429-BBEA-472B852E80D5}"/>
              </a:ext>
            </a:extLst>
          </p:cNvPr>
          <p:cNvCxnSpPr/>
          <p:nvPr/>
        </p:nvCxnSpPr>
        <p:spPr>
          <a:xfrm flipH="1">
            <a:off x="6876795" y="2168806"/>
            <a:ext cx="481800" cy="14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173;p31">
            <a:extLst>
              <a:ext uri="{FF2B5EF4-FFF2-40B4-BE49-F238E27FC236}">
                <a16:creationId xmlns:a16="http://schemas.microsoft.com/office/drawing/2014/main" xmlns="" id="{17496E25-F193-4110-8809-CFD327E6194C}"/>
              </a:ext>
            </a:extLst>
          </p:cNvPr>
          <p:cNvCxnSpPr/>
          <p:nvPr/>
        </p:nvCxnSpPr>
        <p:spPr>
          <a:xfrm flipH="1">
            <a:off x="6862095" y="2568994"/>
            <a:ext cx="496500" cy="7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174;p31">
            <a:extLst>
              <a:ext uri="{FF2B5EF4-FFF2-40B4-BE49-F238E27FC236}">
                <a16:creationId xmlns:a16="http://schemas.microsoft.com/office/drawing/2014/main" xmlns="" id="{A7572AE8-D155-4197-84A8-3D1CA65E4CA6}"/>
              </a:ext>
            </a:extLst>
          </p:cNvPr>
          <p:cNvCxnSpPr/>
          <p:nvPr/>
        </p:nvCxnSpPr>
        <p:spPr>
          <a:xfrm rot="10800000">
            <a:off x="6795195" y="3021106"/>
            <a:ext cx="563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" name="Google Shape;175;p31">
            <a:extLst>
              <a:ext uri="{FF2B5EF4-FFF2-40B4-BE49-F238E27FC236}">
                <a16:creationId xmlns:a16="http://schemas.microsoft.com/office/drawing/2014/main" xmlns="" id="{C53BBD93-175D-4C21-BB06-D7317EBBEB68}"/>
              </a:ext>
            </a:extLst>
          </p:cNvPr>
          <p:cNvCxnSpPr/>
          <p:nvPr/>
        </p:nvCxnSpPr>
        <p:spPr>
          <a:xfrm rot="10800000">
            <a:off x="6772995" y="3421151"/>
            <a:ext cx="585600" cy="4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" name="Google Shape;169;p31">
            <a:extLst>
              <a:ext uri="{FF2B5EF4-FFF2-40B4-BE49-F238E27FC236}">
                <a16:creationId xmlns:a16="http://schemas.microsoft.com/office/drawing/2014/main" xmlns="" id="{127F658F-EE3C-4FD2-AADC-8D123279F0CC}"/>
              </a:ext>
            </a:extLst>
          </p:cNvPr>
          <p:cNvSpPr txBox="1"/>
          <p:nvPr/>
        </p:nvSpPr>
        <p:spPr>
          <a:xfrm>
            <a:off x="7358595" y="2376394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Dog</a:t>
            </a:r>
            <a:endParaRPr dirty="0"/>
          </a:p>
        </p:txBody>
      </p:sp>
      <p:sp>
        <p:nvSpPr>
          <p:cNvPr id="19" name="Google Shape;170;p31">
            <a:extLst>
              <a:ext uri="{FF2B5EF4-FFF2-40B4-BE49-F238E27FC236}">
                <a16:creationId xmlns:a16="http://schemas.microsoft.com/office/drawing/2014/main" xmlns="" id="{72975429-4531-4169-B6FB-7F454A0DB3F6}"/>
              </a:ext>
            </a:extLst>
          </p:cNvPr>
          <p:cNvSpPr txBox="1"/>
          <p:nvPr/>
        </p:nvSpPr>
        <p:spPr>
          <a:xfrm>
            <a:off x="7358595" y="2828506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Fish</a:t>
            </a:r>
            <a:endParaRPr/>
          </a:p>
        </p:txBody>
      </p:sp>
      <p:sp>
        <p:nvSpPr>
          <p:cNvPr id="20" name="Google Shape;171;p31">
            <a:extLst>
              <a:ext uri="{FF2B5EF4-FFF2-40B4-BE49-F238E27FC236}">
                <a16:creationId xmlns:a16="http://schemas.microsoft.com/office/drawing/2014/main" xmlns="" id="{252A4D84-ED87-4CD1-9DB9-CE5EBAFD992A}"/>
              </a:ext>
            </a:extLst>
          </p:cNvPr>
          <p:cNvSpPr txBox="1"/>
          <p:nvPr/>
        </p:nvSpPr>
        <p:spPr>
          <a:xfrm>
            <a:off x="7358595" y="3265576"/>
            <a:ext cx="426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Guacamole</a:t>
            </a:r>
            <a:endParaRPr dirty="0"/>
          </a:p>
        </p:txBody>
      </p:sp>
      <p:sp>
        <p:nvSpPr>
          <p:cNvPr id="21" name="Google Shape;454;p63">
            <a:extLst>
              <a:ext uri="{FF2B5EF4-FFF2-40B4-BE49-F238E27FC236}">
                <a16:creationId xmlns:a16="http://schemas.microsoft.com/office/drawing/2014/main" xmlns="" id="{BA820650-C0B0-4A2C-97EA-2B147E468D07}"/>
              </a:ext>
            </a:extLst>
          </p:cNvPr>
          <p:cNvSpPr/>
          <p:nvPr/>
        </p:nvSpPr>
        <p:spPr>
          <a:xfrm>
            <a:off x="1620400" y="1961684"/>
            <a:ext cx="1319400" cy="1787400"/>
          </a:xfrm>
          <a:prstGeom prst="ellipse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471;p64">
            <a:extLst>
              <a:ext uri="{FF2B5EF4-FFF2-40B4-BE49-F238E27FC236}">
                <a16:creationId xmlns:a16="http://schemas.microsoft.com/office/drawing/2014/main" xmlns="" id="{9D5BA4B6-DFD5-4E8D-B751-D6C26E69D0A3}"/>
              </a:ext>
            </a:extLst>
          </p:cNvPr>
          <p:cNvSpPr txBox="1"/>
          <p:nvPr/>
        </p:nvSpPr>
        <p:spPr>
          <a:xfrm>
            <a:off x="8382197" y="3259963"/>
            <a:ext cx="48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✔️</a:t>
            </a:r>
            <a:endParaRPr dirty="0"/>
          </a:p>
        </p:txBody>
      </p:sp>
      <p:sp>
        <p:nvSpPr>
          <p:cNvPr id="24" name="Google Shape;472;p64">
            <a:extLst>
              <a:ext uri="{FF2B5EF4-FFF2-40B4-BE49-F238E27FC236}">
                <a16:creationId xmlns:a16="http://schemas.microsoft.com/office/drawing/2014/main" xmlns="" id="{0B8A8165-B989-4878-8C9D-8358C917241A}"/>
              </a:ext>
            </a:extLst>
          </p:cNvPr>
          <p:cNvSpPr txBox="1"/>
          <p:nvPr/>
        </p:nvSpPr>
        <p:spPr>
          <a:xfrm>
            <a:off x="7888395" y="2815238"/>
            <a:ext cx="48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❌</a:t>
            </a:r>
            <a:endParaRPr dirty="0"/>
          </a:p>
        </p:txBody>
      </p:sp>
      <p:sp>
        <p:nvSpPr>
          <p:cNvPr id="25" name="Google Shape;473;p64">
            <a:extLst>
              <a:ext uri="{FF2B5EF4-FFF2-40B4-BE49-F238E27FC236}">
                <a16:creationId xmlns:a16="http://schemas.microsoft.com/office/drawing/2014/main" xmlns="" id="{5A6615DE-16E1-41AC-8E39-906095AB735B}"/>
              </a:ext>
            </a:extLst>
          </p:cNvPr>
          <p:cNvSpPr txBox="1"/>
          <p:nvPr/>
        </p:nvSpPr>
        <p:spPr>
          <a:xfrm>
            <a:off x="7888395" y="2389088"/>
            <a:ext cx="48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❌</a:t>
            </a:r>
            <a:endParaRPr dirty="0"/>
          </a:p>
        </p:txBody>
      </p:sp>
      <p:sp>
        <p:nvSpPr>
          <p:cNvPr id="26" name="Google Shape;474;p64">
            <a:extLst>
              <a:ext uri="{FF2B5EF4-FFF2-40B4-BE49-F238E27FC236}">
                <a16:creationId xmlns:a16="http://schemas.microsoft.com/office/drawing/2014/main" xmlns="" id="{ABC017DD-A606-4FAF-88B2-EFCAFA0096B3}"/>
              </a:ext>
            </a:extLst>
          </p:cNvPr>
          <p:cNvSpPr txBox="1"/>
          <p:nvPr/>
        </p:nvSpPr>
        <p:spPr>
          <a:xfrm>
            <a:off x="7888395" y="1999963"/>
            <a:ext cx="48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❌</a:t>
            </a:r>
            <a:endParaRPr dirty="0"/>
          </a:p>
        </p:txBody>
      </p:sp>
      <p:pic>
        <p:nvPicPr>
          <p:cNvPr id="27" name="Google Shape;470;p64">
            <a:extLst>
              <a:ext uri="{FF2B5EF4-FFF2-40B4-BE49-F238E27FC236}">
                <a16:creationId xmlns:a16="http://schemas.microsoft.com/office/drawing/2014/main" xmlns="" id="{FB082D7F-B3A0-450E-8121-A7E18365543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5925" y="2360340"/>
            <a:ext cx="797778" cy="79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450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340" y="793307"/>
            <a:ext cx="3669060" cy="38871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Google Shape;199;p35">
            <a:extLst>
              <a:ext uri="{FF2B5EF4-FFF2-40B4-BE49-F238E27FC236}">
                <a16:creationId xmlns:a16="http://schemas.microsoft.com/office/drawing/2014/main" xmlns="" id="{0D73555F-FFB5-4933-ABC1-7E9994942DF6}"/>
              </a:ext>
            </a:extLst>
          </p:cNvPr>
          <p:cNvSpPr txBox="1"/>
          <p:nvPr/>
        </p:nvSpPr>
        <p:spPr>
          <a:xfrm>
            <a:off x="4349631" y="2077424"/>
            <a:ext cx="62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E(x)</a:t>
            </a:r>
            <a:endParaRPr/>
          </a:p>
        </p:txBody>
      </p:sp>
      <p:cxnSp>
        <p:nvCxnSpPr>
          <p:cNvPr id="13" name="Google Shape;200;p35">
            <a:extLst>
              <a:ext uri="{FF2B5EF4-FFF2-40B4-BE49-F238E27FC236}">
                <a16:creationId xmlns:a16="http://schemas.microsoft.com/office/drawing/2014/main" xmlns="" id="{689ABCFA-424D-4CE1-A81B-91F60067AE98}"/>
              </a:ext>
            </a:extLst>
          </p:cNvPr>
          <p:cNvCxnSpPr>
            <a:cxnSpLocks/>
          </p:cNvCxnSpPr>
          <p:nvPr/>
        </p:nvCxnSpPr>
        <p:spPr>
          <a:xfrm>
            <a:off x="612206" y="4634349"/>
            <a:ext cx="6360094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201;p35">
            <a:extLst>
              <a:ext uri="{FF2B5EF4-FFF2-40B4-BE49-F238E27FC236}">
                <a16:creationId xmlns:a16="http://schemas.microsoft.com/office/drawing/2014/main" xmlns="" id="{BB05C658-5F83-46A8-995B-349DF32CA25A}"/>
              </a:ext>
            </a:extLst>
          </p:cNvPr>
          <p:cNvCxnSpPr/>
          <p:nvPr/>
        </p:nvCxnSpPr>
        <p:spPr>
          <a:xfrm rot="10800000">
            <a:off x="589831" y="987924"/>
            <a:ext cx="37200" cy="3639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" name="Google Shape;202;p35">
            <a:extLst>
              <a:ext uri="{FF2B5EF4-FFF2-40B4-BE49-F238E27FC236}">
                <a16:creationId xmlns:a16="http://schemas.microsoft.com/office/drawing/2014/main" xmlns="" id="{77CB87E6-42B2-4409-81CB-83DBB18C78C1}"/>
              </a:ext>
            </a:extLst>
          </p:cNvPr>
          <p:cNvSpPr txBox="1"/>
          <p:nvPr/>
        </p:nvSpPr>
        <p:spPr>
          <a:xfrm>
            <a:off x="6774450" y="4226724"/>
            <a:ext cx="39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x</a:t>
            </a:r>
            <a:endParaRPr dirty="0"/>
          </a:p>
        </p:txBody>
      </p:sp>
      <p:sp>
        <p:nvSpPr>
          <p:cNvPr id="16" name="Google Shape;203;p35">
            <a:extLst>
              <a:ext uri="{FF2B5EF4-FFF2-40B4-BE49-F238E27FC236}">
                <a16:creationId xmlns:a16="http://schemas.microsoft.com/office/drawing/2014/main" xmlns="" id="{CC341E3C-C950-4A3B-B5D6-9C57ABF7201D}"/>
              </a:ext>
            </a:extLst>
          </p:cNvPr>
          <p:cNvSpPr txBox="1"/>
          <p:nvPr/>
        </p:nvSpPr>
        <p:spPr>
          <a:xfrm>
            <a:off x="317831" y="676674"/>
            <a:ext cx="5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E(x)</a:t>
            </a:r>
            <a:endParaRPr/>
          </a:p>
        </p:txBody>
      </p:sp>
      <p:sp>
        <p:nvSpPr>
          <p:cNvPr id="18" name="Google Shape;208;p36">
            <a:extLst>
              <a:ext uri="{FF2B5EF4-FFF2-40B4-BE49-F238E27FC236}">
                <a16:creationId xmlns:a16="http://schemas.microsoft.com/office/drawing/2014/main" xmlns="" id="{9BFF3125-1403-4B00-82DF-40BCC93C5E6A}"/>
              </a:ext>
            </a:extLst>
          </p:cNvPr>
          <p:cNvSpPr txBox="1">
            <a:spLocks/>
          </p:cNvSpPr>
          <p:nvPr/>
        </p:nvSpPr>
        <p:spPr>
          <a:xfrm>
            <a:off x="311700" y="218637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n-US" dirty="0">
                <a:latin typeface="Helvetica Neue" panose="020B0604020202020204" charset="0"/>
              </a:rPr>
              <a:t>Not very guacamole</a:t>
            </a:r>
          </a:p>
        </p:txBody>
      </p:sp>
      <p:cxnSp>
        <p:nvCxnSpPr>
          <p:cNvPr id="19" name="Google Shape;215;p36">
            <a:extLst>
              <a:ext uri="{FF2B5EF4-FFF2-40B4-BE49-F238E27FC236}">
                <a16:creationId xmlns:a16="http://schemas.microsoft.com/office/drawing/2014/main" xmlns="" id="{ECE102AA-A6DA-4003-B279-F3811AA64B1E}"/>
              </a:ext>
            </a:extLst>
          </p:cNvPr>
          <p:cNvCxnSpPr/>
          <p:nvPr/>
        </p:nvCxnSpPr>
        <p:spPr>
          <a:xfrm>
            <a:off x="3399553" y="890912"/>
            <a:ext cx="392700" cy="117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Google Shape;214;p36">
            <a:extLst>
              <a:ext uri="{FF2B5EF4-FFF2-40B4-BE49-F238E27FC236}">
                <a16:creationId xmlns:a16="http://schemas.microsoft.com/office/drawing/2014/main" xmlns="" id="{9916E01A-8796-4C07-8246-959F6BD55D09}"/>
              </a:ext>
            </a:extLst>
          </p:cNvPr>
          <p:cNvSpPr txBox="1"/>
          <p:nvPr/>
        </p:nvSpPr>
        <p:spPr>
          <a:xfrm>
            <a:off x="3651113" y="1289765"/>
            <a:ext cx="5559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dirty="0"/>
              <a:t>.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264148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340" y="793307"/>
            <a:ext cx="3669060" cy="38871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Google Shape;199;p35">
            <a:extLst>
              <a:ext uri="{FF2B5EF4-FFF2-40B4-BE49-F238E27FC236}">
                <a16:creationId xmlns:a16="http://schemas.microsoft.com/office/drawing/2014/main" xmlns="" id="{0D73555F-FFB5-4933-ABC1-7E9994942DF6}"/>
              </a:ext>
            </a:extLst>
          </p:cNvPr>
          <p:cNvSpPr txBox="1"/>
          <p:nvPr/>
        </p:nvSpPr>
        <p:spPr>
          <a:xfrm>
            <a:off x="4349631" y="2077424"/>
            <a:ext cx="62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E(x)</a:t>
            </a:r>
            <a:endParaRPr/>
          </a:p>
        </p:txBody>
      </p:sp>
      <p:cxnSp>
        <p:nvCxnSpPr>
          <p:cNvPr id="13" name="Google Shape;200;p35">
            <a:extLst>
              <a:ext uri="{FF2B5EF4-FFF2-40B4-BE49-F238E27FC236}">
                <a16:creationId xmlns:a16="http://schemas.microsoft.com/office/drawing/2014/main" xmlns="" id="{689ABCFA-424D-4CE1-A81B-91F60067AE98}"/>
              </a:ext>
            </a:extLst>
          </p:cNvPr>
          <p:cNvCxnSpPr>
            <a:cxnSpLocks/>
          </p:cNvCxnSpPr>
          <p:nvPr/>
        </p:nvCxnSpPr>
        <p:spPr>
          <a:xfrm>
            <a:off x="612206" y="4634349"/>
            <a:ext cx="6360094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201;p35">
            <a:extLst>
              <a:ext uri="{FF2B5EF4-FFF2-40B4-BE49-F238E27FC236}">
                <a16:creationId xmlns:a16="http://schemas.microsoft.com/office/drawing/2014/main" xmlns="" id="{BB05C658-5F83-46A8-995B-349DF32CA25A}"/>
              </a:ext>
            </a:extLst>
          </p:cNvPr>
          <p:cNvCxnSpPr/>
          <p:nvPr/>
        </p:nvCxnSpPr>
        <p:spPr>
          <a:xfrm rot="10800000">
            <a:off x="589831" y="987924"/>
            <a:ext cx="37200" cy="3639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" name="Google Shape;202;p35">
            <a:extLst>
              <a:ext uri="{FF2B5EF4-FFF2-40B4-BE49-F238E27FC236}">
                <a16:creationId xmlns:a16="http://schemas.microsoft.com/office/drawing/2014/main" xmlns="" id="{77CB87E6-42B2-4409-81CB-83DBB18C78C1}"/>
              </a:ext>
            </a:extLst>
          </p:cNvPr>
          <p:cNvSpPr txBox="1"/>
          <p:nvPr/>
        </p:nvSpPr>
        <p:spPr>
          <a:xfrm>
            <a:off x="6774450" y="4226724"/>
            <a:ext cx="39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x</a:t>
            </a:r>
            <a:endParaRPr dirty="0"/>
          </a:p>
        </p:txBody>
      </p:sp>
      <p:sp>
        <p:nvSpPr>
          <p:cNvPr id="16" name="Google Shape;203;p35">
            <a:extLst>
              <a:ext uri="{FF2B5EF4-FFF2-40B4-BE49-F238E27FC236}">
                <a16:creationId xmlns:a16="http://schemas.microsoft.com/office/drawing/2014/main" xmlns="" id="{CC341E3C-C950-4A3B-B5D6-9C57ABF7201D}"/>
              </a:ext>
            </a:extLst>
          </p:cNvPr>
          <p:cNvSpPr txBox="1"/>
          <p:nvPr/>
        </p:nvSpPr>
        <p:spPr>
          <a:xfrm>
            <a:off x="317831" y="676674"/>
            <a:ext cx="5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E(x)</a:t>
            </a:r>
            <a:endParaRPr/>
          </a:p>
        </p:txBody>
      </p:sp>
      <p:cxnSp>
        <p:nvCxnSpPr>
          <p:cNvPr id="19" name="Google Shape;215;p36">
            <a:extLst>
              <a:ext uri="{FF2B5EF4-FFF2-40B4-BE49-F238E27FC236}">
                <a16:creationId xmlns:a16="http://schemas.microsoft.com/office/drawing/2014/main" xmlns="" id="{ECE102AA-A6DA-4003-B279-F3811AA64B1E}"/>
              </a:ext>
            </a:extLst>
          </p:cNvPr>
          <p:cNvCxnSpPr/>
          <p:nvPr/>
        </p:nvCxnSpPr>
        <p:spPr>
          <a:xfrm>
            <a:off x="3399553" y="890912"/>
            <a:ext cx="392700" cy="117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Google Shape;214;p36">
            <a:extLst>
              <a:ext uri="{FF2B5EF4-FFF2-40B4-BE49-F238E27FC236}">
                <a16:creationId xmlns:a16="http://schemas.microsoft.com/office/drawing/2014/main" xmlns="" id="{9916E01A-8796-4C07-8246-959F6BD55D09}"/>
              </a:ext>
            </a:extLst>
          </p:cNvPr>
          <p:cNvSpPr txBox="1"/>
          <p:nvPr/>
        </p:nvSpPr>
        <p:spPr>
          <a:xfrm>
            <a:off x="3651113" y="1289765"/>
            <a:ext cx="5559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dirty="0"/>
              <a:t>.</a:t>
            </a:r>
            <a:endParaRPr sz="7200" dirty="0"/>
          </a:p>
        </p:txBody>
      </p:sp>
      <p:cxnSp>
        <p:nvCxnSpPr>
          <p:cNvPr id="17" name="Google Shape;498;p66">
            <a:extLst>
              <a:ext uri="{FF2B5EF4-FFF2-40B4-BE49-F238E27FC236}">
                <a16:creationId xmlns:a16="http://schemas.microsoft.com/office/drawing/2014/main" xmlns="" id="{2BE00EFB-668C-489C-B1E0-B6499B95926E}"/>
              </a:ext>
            </a:extLst>
          </p:cNvPr>
          <p:cNvCxnSpPr/>
          <p:nvPr/>
        </p:nvCxnSpPr>
        <p:spPr>
          <a:xfrm flipH="1">
            <a:off x="3565822" y="2251657"/>
            <a:ext cx="274200" cy="340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" name="Google Shape;491;p66">
            <a:extLst>
              <a:ext uri="{FF2B5EF4-FFF2-40B4-BE49-F238E27FC236}">
                <a16:creationId xmlns:a16="http://schemas.microsoft.com/office/drawing/2014/main" xmlns="" id="{4E58BDC9-02BC-4A09-945D-46499B4CDF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569" y="7848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latin typeface="Helvetica Neue" panose="020B0604020202020204" charset="0"/>
              </a:rPr>
              <a:t>Make it more like guacamole</a:t>
            </a:r>
            <a:endParaRPr sz="3600" dirty="0"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10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340" y="793307"/>
            <a:ext cx="3669060" cy="38871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Google Shape;199;p35">
            <a:extLst>
              <a:ext uri="{FF2B5EF4-FFF2-40B4-BE49-F238E27FC236}">
                <a16:creationId xmlns:a16="http://schemas.microsoft.com/office/drawing/2014/main" xmlns="" id="{0D73555F-FFB5-4933-ABC1-7E9994942DF6}"/>
              </a:ext>
            </a:extLst>
          </p:cNvPr>
          <p:cNvSpPr txBox="1"/>
          <p:nvPr/>
        </p:nvSpPr>
        <p:spPr>
          <a:xfrm>
            <a:off x="4349631" y="2077424"/>
            <a:ext cx="62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E(x)</a:t>
            </a:r>
            <a:endParaRPr/>
          </a:p>
        </p:txBody>
      </p:sp>
      <p:cxnSp>
        <p:nvCxnSpPr>
          <p:cNvPr id="13" name="Google Shape;200;p35">
            <a:extLst>
              <a:ext uri="{FF2B5EF4-FFF2-40B4-BE49-F238E27FC236}">
                <a16:creationId xmlns:a16="http://schemas.microsoft.com/office/drawing/2014/main" xmlns="" id="{689ABCFA-424D-4CE1-A81B-91F60067AE98}"/>
              </a:ext>
            </a:extLst>
          </p:cNvPr>
          <p:cNvCxnSpPr>
            <a:cxnSpLocks/>
          </p:cNvCxnSpPr>
          <p:nvPr/>
        </p:nvCxnSpPr>
        <p:spPr>
          <a:xfrm>
            <a:off x="612206" y="4634349"/>
            <a:ext cx="6360094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201;p35">
            <a:extLst>
              <a:ext uri="{FF2B5EF4-FFF2-40B4-BE49-F238E27FC236}">
                <a16:creationId xmlns:a16="http://schemas.microsoft.com/office/drawing/2014/main" xmlns="" id="{BB05C658-5F83-46A8-995B-349DF32CA25A}"/>
              </a:ext>
            </a:extLst>
          </p:cNvPr>
          <p:cNvCxnSpPr/>
          <p:nvPr/>
        </p:nvCxnSpPr>
        <p:spPr>
          <a:xfrm rot="10800000">
            <a:off x="589831" y="987924"/>
            <a:ext cx="37200" cy="3639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" name="Google Shape;202;p35">
            <a:extLst>
              <a:ext uri="{FF2B5EF4-FFF2-40B4-BE49-F238E27FC236}">
                <a16:creationId xmlns:a16="http://schemas.microsoft.com/office/drawing/2014/main" xmlns="" id="{77CB87E6-42B2-4409-81CB-83DBB18C78C1}"/>
              </a:ext>
            </a:extLst>
          </p:cNvPr>
          <p:cNvSpPr txBox="1"/>
          <p:nvPr/>
        </p:nvSpPr>
        <p:spPr>
          <a:xfrm>
            <a:off x="6774450" y="4226724"/>
            <a:ext cx="39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x</a:t>
            </a:r>
            <a:endParaRPr dirty="0"/>
          </a:p>
        </p:txBody>
      </p:sp>
      <p:sp>
        <p:nvSpPr>
          <p:cNvPr id="16" name="Google Shape;203;p35">
            <a:extLst>
              <a:ext uri="{FF2B5EF4-FFF2-40B4-BE49-F238E27FC236}">
                <a16:creationId xmlns:a16="http://schemas.microsoft.com/office/drawing/2014/main" xmlns="" id="{CC341E3C-C950-4A3B-B5D6-9C57ABF7201D}"/>
              </a:ext>
            </a:extLst>
          </p:cNvPr>
          <p:cNvSpPr txBox="1"/>
          <p:nvPr/>
        </p:nvSpPr>
        <p:spPr>
          <a:xfrm>
            <a:off x="317831" y="676674"/>
            <a:ext cx="5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E(x)</a:t>
            </a:r>
            <a:endParaRPr/>
          </a:p>
        </p:txBody>
      </p:sp>
      <p:sp>
        <p:nvSpPr>
          <p:cNvPr id="20" name="Google Shape;214;p36">
            <a:extLst>
              <a:ext uri="{FF2B5EF4-FFF2-40B4-BE49-F238E27FC236}">
                <a16:creationId xmlns:a16="http://schemas.microsoft.com/office/drawing/2014/main" xmlns="" id="{9916E01A-8796-4C07-8246-959F6BD55D09}"/>
              </a:ext>
            </a:extLst>
          </p:cNvPr>
          <p:cNvSpPr txBox="1"/>
          <p:nvPr/>
        </p:nvSpPr>
        <p:spPr>
          <a:xfrm>
            <a:off x="3428980" y="1768396"/>
            <a:ext cx="5559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dirty="0"/>
              <a:t>.</a:t>
            </a:r>
            <a:endParaRPr sz="7200" dirty="0"/>
          </a:p>
        </p:txBody>
      </p:sp>
      <p:sp>
        <p:nvSpPr>
          <p:cNvPr id="22" name="Google Shape;503;p67">
            <a:extLst>
              <a:ext uri="{FF2B5EF4-FFF2-40B4-BE49-F238E27FC236}">
                <a16:creationId xmlns:a16="http://schemas.microsoft.com/office/drawing/2014/main" xmlns="" id="{5D1AA5EC-E3F2-40B6-B81B-3B7BB4A9FC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8563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latin typeface="Helvetica Neue" panose="020B0604020202020204" charset="0"/>
              </a:rPr>
              <a:t>We end up here… with less error!</a:t>
            </a:r>
            <a:endParaRPr sz="3600" dirty="0"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53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340" y="793307"/>
            <a:ext cx="3669060" cy="38871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Google Shape;199;p35">
            <a:extLst>
              <a:ext uri="{FF2B5EF4-FFF2-40B4-BE49-F238E27FC236}">
                <a16:creationId xmlns:a16="http://schemas.microsoft.com/office/drawing/2014/main" xmlns="" id="{0D73555F-FFB5-4933-ABC1-7E9994942DF6}"/>
              </a:ext>
            </a:extLst>
          </p:cNvPr>
          <p:cNvSpPr txBox="1"/>
          <p:nvPr/>
        </p:nvSpPr>
        <p:spPr>
          <a:xfrm>
            <a:off x="4349631" y="2077424"/>
            <a:ext cx="62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E(x)</a:t>
            </a:r>
            <a:endParaRPr/>
          </a:p>
        </p:txBody>
      </p:sp>
      <p:cxnSp>
        <p:nvCxnSpPr>
          <p:cNvPr id="13" name="Google Shape;200;p35">
            <a:extLst>
              <a:ext uri="{FF2B5EF4-FFF2-40B4-BE49-F238E27FC236}">
                <a16:creationId xmlns:a16="http://schemas.microsoft.com/office/drawing/2014/main" xmlns="" id="{689ABCFA-424D-4CE1-A81B-91F60067AE98}"/>
              </a:ext>
            </a:extLst>
          </p:cNvPr>
          <p:cNvCxnSpPr>
            <a:cxnSpLocks/>
          </p:cNvCxnSpPr>
          <p:nvPr/>
        </p:nvCxnSpPr>
        <p:spPr>
          <a:xfrm>
            <a:off x="612206" y="4634349"/>
            <a:ext cx="6360094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201;p35">
            <a:extLst>
              <a:ext uri="{FF2B5EF4-FFF2-40B4-BE49-F238E27FC236}">
                <a16:creationId xmlns:a16="http://schemas.microsoft.com/office/drawing/2014/main" xmlns="" id="{BB05C658-5F83-46A8-995B-349DF32CA25A}"/>
              </a:ext>
            </a:extLst>
          </p:cNvPr>
          <p:cNvCxnSpPr/>
          <p:nvPr/>
        </p:nvCxnSpPr>
        <p:spPr>
          <a:xfrm rot="10800000">
            <a:off x="589831" y="987924"/>
            <a:ext cx="37200" cy="3639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" name="Google Shape;202;p35">
            <a:extLst>
              <a:ext uri="{FF2B5EF4-FFF2-40B4-BE49-F238E27FC236}">
                <a16:creationId xmlns:a16="http://schemas.microsoft.com/office/drawing/2014/main" xmlns="" id="{77CB87E6-42B2-4409-81CB-83DBB18C78C1}"/>
              </a:ext>
            </a:extLst>
          </p:cNvPr>
          <p:cNvSpPr txBox="1"/>
          <p:nvPr/>
        </p:nvSpPr>
        <p:spPr>
          <a:xfrm>
            <a:off x="6774450" y="4226724"/>
            <a:ext cx="39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x</a:t>
            </a:r>
            <a:endParaRPr dirty="0"/>
          </a:p>
        </p:txBody>
      </p:sp>
      <p:sp>
        <p:nvSpPr>
          <p:cNvPr id="16" name="Google Shape;203;p35">
            <a:extLst>
              <a:ext uri="{FF2B5EF4-FFF2-40B4-BE49-F238E27FC236}">
                <a16:creationId xmlns:a16="http://schemas.microsoft.com/office/drawing/2014/main" xmlns="" id="{CC341E3C-C950-4A3B-B5D6-9C57ABF7201D}"/>
              </a:ext>
            </a:extLst>
          </p:cNvPr>
          <p:cNvSpPr txBox="1"/>
          <p:nvPr/>
        </p:nvSpPr>
        <p:spPr>
          <a:xfrm>
            <a:off x="317831" y="676674"/>
            <a:ext cx="5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E(x)</a:t>
            </a:r>
            <a:endParaRPr/>
          </a:p>
        </p:txBody>
      </p:sp>
      <p:sp>
        <p:nvSpPr>
          <p:cNvPr id="20" name="Google Shape;214;p36">
            <a:extLst>
              <a:ext uri="{FF2B5EF4-FFF2-40B4-BE49-F238E27FC236}">
                <a16:creationId xmlns:a16="http://schemas.microsoft.com/office/drawing/2014/main" xmlns="" id="{9916E01A-8796-4C07-8246-959F6BD55D09}"/>
              </a:ext>
            </a:extLst>
          </p:cNvPr>
          <p:cNvSpPr txBox="1"/>
          <p:nvPr/>
        </p:nvSpPr>
        <p:spPr>
          <a:xfrm>
            <a:off x="3428980" y="1768396"/>
            <a:ext cx="5559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dirty="0"/>
              <a:t>.</a:t>
            </a:r>
            <a:endParaRPr sz="7200" dirty="0"/>
          </a:p>
        </p:txBody>
      </p:sp>
      <p:cxnSp>
        <p:nvCxnSpPr>
          <p:cNvPr id="17" name="Google Shape;521;p68">
            <a:extLst>
              <a:ext uri="{FF2B5EF4-FFF2-40B4-BE49-F238E27FC236}">
                <a16:creationId xmlns:a16="http://schemas.microsoft.com/office/drawing/2014/main" xmlns="" id="{6FBB83FD-7E0F-41B4-95AF-DD12DBACA5F4}"/>
              </a:ext>
            </a:extLst>
          </p:cNvPr>
          <p:cNvCxnSpPr>
            <a:cxnSpLocks/>
          </p:cNvCxnSpPr>
          <p:nvPr/>
        </p:nvCxnSpPr>
        <p:spPr>
          <a:xfrm flipH="1">
            <a:off x="3335471" y="2708428"/>
            <a:ext cx="278909" cy="64494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" name="Google Shape;514;p68">
            <a:extLst>
              <a:ext uri="{FF2B5EF4-FFF2-40B4-BE49-F238E27FC236}">
                <a16:creationId xmlns:a16="http://schemas.microsoft.com/office/drawing/2014/main" xmlns="" id="{892BCCB0-83E8-47D2-9C35-527EF39BCE6A}"/>
              </a:ext>
            </a:extLst>
          </p:cNvPr>
          <p:cNvSpPr txBox="1">
            <a:spLocks/>
          </p:cNvSpPr>
          <p:nvPr/>
        </p:nvSpPr>
        <p:spPr>
          <a:xfrm>
            <a:off x="317831" y="202695"/>
            <a:ext cx="8520600" cy="572700"/>
          </a:xfrm>
          <a:prstGeom prst="rect">
            <a:avLst/>
          </a:prstGeom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n-US" dirty="0">
                <a:latin typeface="Helvetica Neue" panose="020B0604020202020204" charset="0"/>
              </a:rPr>
              <a:t>Make it </a:t>
            </a:r>
            <a:r>
              <a:rPr lang="en-US" b="1" dirty="0">
                <a:latin typeface="Helvetica Neue" panose="020B0604020202020204" charset="0"/>
              </a:rPr>
              <a:t>even more</a:t>
            </a:r>
            <a:r>
              <a:rPr lang="en-US" dirty="0">
                <a:latin typeface="Helvetica Neue" panose="020B0604020202020204" charset="0"/>
              </a:rPr>
              <a:t> like guacamole</a:t>
            </a:r>
          </a:p>
        </p:txBody>
      </p:sp>
    </p:spTree>
    <p:extLst>
      <p:ext uri="{BB962C8B-B14F-4D97-AF65-F5344CB8AC3E}">
        <p14:creationId xmlns:p14="http://schemas.microsoft.com/office/powerpoint/2010/main" val="12667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340" y="793307"/>
            <a:ext cx="3669060" cy="38871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Google Shape;199;p35">
            <a:extLst>
              <a:ext uri="{FF2B5EF4-FFF2-40B4-BE49-F238E27FC236}">
                <a16:creationId xmlns:a16="http://schemas.microsoft.com/office/drawing/2014/main" xmlns="" id="{0D73555F-FFB5-4933-ABC1-7E9994942DF6}"/>
              </a:ext>
            </a:extLst>
          </p:cNvPr>
          <p:cNvSpPr txBox="1"/>
          <p:nvPr/>
        </p:nvSpPr>
        <p:spPr>
          <a:xfrm>
            <a:off x="4349631" y="2077424"/>
            <a:ext cx="62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E(x)</a:t>
            </a:r>
            <a:endParaRPr/>
          </a:p>
        </p:txBody>
      </p:sp>
      <p:cxnSp>
        <p:nvCxnSpPr>
          <p:cNvPr id="13" name="Google Shape;200;p35">
            <a:extLst>
              <a:ext uri="{FF2B5EF4-FFF2-40B4-BE49-F238E27FC236}">
                <a16:creationId xmlns:a16="http://schemas.microsoft.com/office/drawing/2014/main" xmlns="" id="{689ABCFA-424D-4CE1-A81B-91F60067AE98}"/>
              </a:ext>
            </a:extLst>
          </p:cNvPr>
          <p:cNvCxnSpPr>
            <a:cxnSpLocks/>
          </p:cNvCxnSpPr>
          <p:nvPr/>
        </p:nvCxnSpPr>
        <p:spPr>
          <a:xfrm>
            <a:off x="612206" y="4634349"/>
            <a:ext cx="6360094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201;p35">
            <a:extLst>
              <a:ext uri="{FF2B5EF4-FFF2-40B4-BE49-F238E27FC236}">
                <a16:creationId xmlns:a16="http://schemas.microsoft.com/office/drawing/2014/main" xmlns="" id="{BB05C658-5F83-46A8-995B-349DF32CA25A}"/>
              </a:ext>
            </a:extLst>
          </p:cNvPr>
          <p:cNvCxnSpPr/>
          <p:nvPr/>
        </p:nvCxnSpPr>
        <p:spPr>
          <a:xfrm rot="10800000">
            <a:off x="589831" y="987924"/>
            <a:ext cx="37200" cy="3639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" name="Google Shape;202;p35">
            <a:extLst>
              <a:ext uri="{FF2B5EF4-FFF2-40B4-BE49-F238E27FC236}">
                <a16:creationId xmlns:a16="http://schemas.microsoft.com/office/drawing/2014/main" xmlns="" id="{77CB87E6-42B2-4409-81CB-83DBB18C78C1}"/>
              </a:ext>
            </a:extLst>
          </p:cNvPr>
          <p:cNvSpPr txBox="1"/>
          <p:nvPr/>
        </p:nvSpPr>
        <p:spPr>
          <a:xfrm>
            <a:off x="6774450" y="4226724"/>
            <a:ext cx="39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x</a:t>
            </a:r>
            <a:endParaRPr dirty="0"/>
          </a:p>
        </p:txBody>
      </p:sp>
      <p:sp>
        <p:nvSpPr>
          <p:cNvPr id="16" name="Google Shape;203;p35">
            <a:extLst>
              <a:ext uri="{FF2B5EF4-FFF2-40B4-BE49-F238E27FC236}">
                <a16:creationId xmlns:a16="http://schemas.microsoft.com/office/drawing/2014/main" xmlns="" id="{CC341E3C-C950-4A3B-B5D6-9C57ABF7201D}"/>
              </a:ext>
            </a:extLst>
          </p:cNvPr>
          <p:cNvSpPr txBox="1"/>
          <p:nvPr/>
        </p:nvSpPr>
        <p:spPr>
          <a:xfrm>
            <a:off x="317831" y="676674"/>
            <a:ext cx="5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E(x)</a:t>
            </a:r>
            <a:endParaRPr/>
          </a:p>
        </p:txBody>
      </p:sp>
      <p:sp>
        <p:nvSpPr>
          <p:cNvPr id="20" name="Google Shape;214;p36">
            <a:extLst>
              <a:ext uri="{FF2B5EF4-FFF2-40B4-BE49-F238E27FC236}">
                <a16:creationId xmlns:a16="http://schemas.microsoft.com/office/drawing/2014/main" xmlns="" id="{9916E01A-8796-4C07-8246-959F6BD55D09}"/>
              </a:ext>
            </a:extLst>
          </p:cNvPr>
          <p:cNvSpPr txBox="1"/>
          <p:nvPr/>
        </p:nvSpPr>
        <p:spPr>
          <a:xfrm>
            <a:off x="3165081" y="2571750"/>
            <a:ext cx="5559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dirty="0"/>
              <a:t>.</a:t>
            </a:r>
            <a:endParaRPr sz="7200" dirty="0"/>
          </a:p>
        </p:txBody>
      </p:sp>
      <p:sp>
        <p:nvSpPr>
          <p:cNvPr id="18" name="Google Shape;526;p69">
            <a:extLst>
              <a:ext uri="{FF2B5EF4-FFF2-40B4-BE49-F238E27FC236}">
                <a16:creationId xmlns:a16="http://schemas.microsoft.com/office/drawing/2014/main" xmlns="" id="{D069AF56-26C6-4931-88FD-FF55B34BBC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93914"/>
            <a:ext cx="8520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latin typeface="Helvetica Neue" panose="020B0604020202020204" charset="0"/>
              </a:rPr>
              <a:t>Getting warmer...</a:t>
            </a:r>
            <a:endParaRPr sz="3600" dirty="0"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0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 dirty="0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Google Shape;83;p17">
            <a:extLst>
              <a:ext uri="{FF2B5EF4-FFF2-40B4-BE49-F238E27FC236}">
                <a16:creationId xmlns:a16="http://schemas.microsoft.com/office/drawing/2014/main" xmlns="" id="{14276BD6-DE76-4A5B-AC9D-C00F7C0E541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8763" y="148292"/>
            <a:ext cx="5734476" cy="42894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410D2D-A187-438E-8982-1B97A88C4ECF}"/>
              </a:ext>
            </a:extLst>
          </p:cNvPr>
          <p:cNvSpPr txBox="1"/>
          <p:nvPr/>
        </p:nvSpPr>
        <p:spPr>
          <a:xfrm>
            <a:off x="7263239" y="4037595"/>
            <a:ext cx="22386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 Neue" panose="020B0604020202020204" charset="0"/>
              </a:rPr>
              <a:t>From Twitter user @MinutelyHipster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79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340" y="793307"/>
            <a:ext cx="3669060" cy="38871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Google Shape;199;p35">
            <a:extLst>
              <a:ext uri="{FF2B5EF4-FFF2-40B4-BE49-F238E27FC236}">
                <a16:creationId xmlns:a16="http://schemas.microsoft.com/office/drawing/2014/main" xmlns="" id="{0D73555F-FFB5-4933-ABC1-7E9994942DF6}"/>
              </a:ext>
            </a:extLst>
          </p:cNvPr>
          <p:cNvSpPr txBox="1"/>
          <p:nvPr/>
        </p:nvSpPr>
        <p:spPr>
          <a:xfrm>
            <a:off x="4349631" y="2077424"/>
            <a:ext cx="62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E(x)</a:t>
            </a:r>
            <a:endParaRPr/>
          </a:p>
        </p:txBody>
      </p:sp>
      <p:cxnSp>
        <p:nvCxnSpPr>
          <p:cNvPr id="13" name="Google Shape;200;p35">
            <a:extLst>
              <a:ext uri="{FF2B5EF4-FFF2-40B4-BE49-F238E27FC236}">
                <a16:creationId xmlns:a16="http://schemas.microsoft.com/office/drawing/2014/main" xmlns="" id="{689ABCFA-424D-4CE1-A81B-91F60067AE98}"/>
              </a:ext>
            </a:extLst>
          </p:cNvPr>
          <p:cNvCxnSpPr>
            <a:cxnSpLocks/>
          </p:cNvCxnSpPr>
          <p:nvPr/>
        </p:nvCxnSpPr>
        <p:spPr>
          <a:xfrm>
            <a:off x="612206" y="4634349"/>
            <a:ext cx="6360094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201;p35">
            <a:extLst>
              <a:ext uri="{FF2B5EF4-FFF2-40B4-BE49-F238E27FC236}">
                <a16:creationId xmlns:a16="http://schemas.microsoft.com/office/drawing/2014/main" xmlns="" id="{BB05C658-5F83-46A8-995B-349DF32CA25A}"/>
              </a:ext>
            </a:extLst>
          </p:cNvPr>
          <p:cNvCxnSpPr/>
          <p:nvPr/>
        </p:nvCxnSpPr>
        <p:spPr>
          <a:xfrm rot="10800000">
            <a:off x="589831" y="987924"/>
            <a:ext cx="37200" cy="3639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" name="Google Shape;202;p35">
            <a:extLst>
              <a:ext uri="{FF2B5EF4-FFF2-40B4-BE49-F238E27FC236}">
                <a16:creationId xmlns:a16="http://schemas.microsoft.com/office/drawing/2014/main" xmlns="" id="{77CB87E6-42B2-4409-81CB-83DBB18C78C1}"/>
              </a:ext>
            </a:extLst>
          </p:cNvPr>
          <p:cNvSpPr txBox="1"/>
          <p:nvPr/>
        </p:nvSpPr>
        <p:spPr>
          <a:xfrm>
            <a:off x="6774450" y="4226724"/>
            <a:ext cx="39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x</a:t>
            </a:r>
            <a:endParaRPr dirty="0"/>
          </a:p>
        </p:txBody>
      </p:sp>
      <p:sp>
        <p:nvSpPr>
          <p:cNvPr id="16" name="Google Shape;203;p35">
            <a:extLst>
              <a:ext uri="{FF2B5EF4-FFF2-40B4-BE49-F238E27FC236}">
                <a16:creationId xmlns:a16="http://schemas.microsoft.com/office/drawing/2014/main" xmlns="" id="{CC341E3C-C950-4A3B-B5D6-9C57ABF7201D}"/>
              </a:ext>
            </a:extLst>
          </p:cNvPr>
          <p:cNvSpPr txBox="1"/>
          <p:nvPr/>
        </p:nvSpPr>
        <p:spPr>
          <a:xfrm>
            <a:off x="317831" y="676674"/>
            <a:ext cx="5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E(x)</a:t>
            </a:r>
            <a:endParaRPr/>
          </a:p>
        </p:txBody>
      </p:sp>
      <p:sp>
        <p:nvSpPr>
          <p:cNvPr id="20" name="Google Shape;214;p36">
            <a:extLst>
              <a:ext uri="{FF2B5EF4-FFF2-40B4-BE49-F238E27FC236}">
                <a16:creationId xmlns:a16="http://schemas.microsoft.com/office/drawing/2014/main" xmlns="" id="{9916E01A-8796-4C07-8246-959F6BD55D09}"/>
              </a:ext>
            </a:extLst>
          </p:cNvPr>
          <p:cNvSpPr txBox="1"/>
          <p:nvPr/>
        </p:nvSpPr>
        <p:spPr>
          <a:xfrm>
            <a:off x="3165081" y="2571750"/>
            <a:ext cx="5559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dirty="0"/>
              <a:t>.</a:t>
            </a:r>
            <a:endParaRPr sz="7200" dirty="0"/>
          </a:p>
        </p:txBody>
      </p:sp>
      <p:cxnSp>
        <p:nvCxnSpPr>
          <p:cNvPr id="17" name="Google Shape;544;p70">
            <a:extLst>
              <a:ext uri="{FF2B5EF4-FFF2-40B4-BE49-F238E27FC236}">
                <a16:creationId xmlns:a16="http://schemas.microsoft.com/office/drawing/2014/main" xmlns="" id="{5E6A522B-FA73-443F-B40B-3DC4A58E5996}"/>
              </a:ext>
            </a:extLst>
          </p:cNvPr>
          <p:cNvCxnSpPr>
            <a:cxnSpLocks/>
          </p:cNvCxnSpPr>
          <p:nvPr/>
        </p:nvCxnSpPr>
        <p:spPr>
          <a:xfrm flipH="1">
            <a:off x="3031256" y="3543300"/>
            <a:ext cx="326438" cy="9786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" name="Google Shape;537;p70">
            <a:extLst>
              <a:ext uri="{FF2B5EF4-FFF2-40B4-BE49-F238E27FC236}">
                <a16:creationId xmlns:a16="http://schemas.microsoft.com/office/drawing/2014/main" xmlns="" id="{BACDA9E5-FF62-4C5D-81D1-775203DA9464}"/>
              </a:ext>
            </a:extLst>
          </p:cNvPr>
          <p:cNvSpPr txBox="1">
            <a:spLocks/>
          </p:cNvSpPr>
          <p:nvPr/>
        </p:nvSpPr>
        <p:spPr>
          <a:xfrm>
            <a:off x="305569" y="218097"/>
            <a:ext cx="8520600" cy="572700"/>
          </a:xfrm>
          <a:prstGeom prst="rect">
            <a:avLst/>
          </a:prstGeom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n-GB" dirty="0">
                <a:latin typeface="Helvetica Neue" panose="020B0604020202020204" charset="0"/>
              </a:rPr>
              <a:t>MAXIMUM GUACAMOLIFICATION!</a:t>
            </a:r>
          </a:p>
        </p:txBody>
      </p:sp>
    </p:spTree>
    <p:extLst>
      <p:ext uri="{BB962C8B-B14F-4D97-AF65-F5344CB8AC3E}">
        <p14:creationId xmlns:p14="http://schemas.microsoft.com/office/powerpoint/2010/main" val="191214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340" y="793307"/>
            <a:ext cx="3669060" cy="38871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Google Shape;199;p35">
            <a:extLst>
              <a:ext uri="{FF2B5EF4-FFF2-40B4-BE49-F238E27FC236}">
                <a16:creationId xmlns:a16="http://schemas.microsoft.com/office/drawing/2014/main" xmlns="" id="{0D73555F-FFB5-4933-ABC1-7E9994942DF6}"/>
              </a:ext>
            </a:extLst>
          </p:cNvPr>
          <p:cNvSpPr txBox="1"/>
          <p:nvPr/>
        </p:nvSpPr>
        <p:spPr>
          <a:xfrm>
            <a:off x="4349631" y="2077424"/>
            <a:ext cx="62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E(x)</a:t>
            </a:r>
            <a:endParaRPr/>
          </a:p>
        </p:txBody>
      </p:sp>
      <p:cxnSp>
        <p:nvCxnSpPr>
          <p:cNvPr id="13" name="Google Shape;200;p35">
            <a:extLst>
              <a:ext uri="{FF2B5EF4-FFF2-40B4-BE49-F238E27FC236}">
                <a16:creationId xmlns:a16="http://schemas.microsoft.com/office/drawing/2014/main" xmlns="" id="{689ABCFA-424D-4CE1-A81B-91F60067AE98}"/>
              </a:ext>
            </a:extLst>
          </p:cNvPr>
          <p:cNvCxnSpPr>
            <a:cxnSpLocks/>
          </p:cNvCxnSpPr>
          <p:nvPr/>
        </p:nvCxnSpPr>
        <p:spPr>
          <a:xfrm>
            <a:off x="612206" y="4634349"/>
            <a:ext cx="6360094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201;p35">
            <a:extLst>
              <a:ext uri="{FF2B5EF4-FFF2-40B4-BE49-F238E27FC236}">
                <a16:creationId xmlns:a16="http://schemas.microsoft.com/office/drawing/2014/main" xmlns="" id="{BB05C658-5F83-46A8-995B-349DF32CA25A}"/>
              </a:ext>
            </a:extLst>
          </p:cNvPr>
          <p:cNvCxnSpPr/>
          <p:nvPr/>
        </p:nvCxnSpPr>
        <p:spPr>
          <a:xfrm rot="10800000">
            <a:off x="589831" y="987924"/>
            <a:ext cx="37200" cy="3639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" name="Google Shape;202;p35">
            <a:extLst>
              <a:ext uri="{FF2B5EF4-FFF2-40B4-BE49-F238E27FC236}">
                <a16:creationId xmlns:a16="http://schemas.microsoft.com/office/drawing/2014/main" xmlns="" id="{77CB87E6-42B2-4409-81CB-83DBB18C78C1}"/>
              </a:ext>
            </a:extLst>
          </p:cNvPr>
          <p:cNvSpPr txBox="1"/>
          <p:nvPr/>
        </p:nvSpPr>
        <p:spPr>
          <a:xfrm>
            <a:off x="6774450" y="4226724"/>
            <a:ext cx="39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x</a:t>
            </a:r>
            <a:endParaRPr dirty="0"/>
          </a:p>
        </p:txBody>
      </p:sp>
      <p:sp>
        <p:nvSpPr>
          <p:cNvPr id="16" name="Google Shape;203;p35">
            <a:extLst>
              <a:ext uri="{FF2B5EF4-FFF2-40B4-BE49-F238E27FC236}">
                <a16:creationId xmlns:a16="http://schemas.microsoft.com/office/drawing/2014/main" xmlns="" id="{CC341E3C-C950-4A3B-B5D6-9C57ABF7201D}"/>
              </a:ext>
            </a:extLst>
          </p:cNvPr>
          <p:cNvSpPr txBox="1"/>
          <p:nvPr/>
        </p:nvSpPr>
        <p:spPr>
          <a:xfrm>
            <a:off x="317831" y="676674"/>
            <a:ext cx="5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E(x)</a:t>
            </a:r>
            <a:endParaRPr/>
          </a:p>
        </p:txBody>
      </p:sp>
      <p:sp>
        <p:nvSpPr>
          <p:cNvPr id="20" name="Google Shape;214;p36">
            <a:extLst>
              <a:ext uri="{FF2B5EF4-FFF2-40B4-BE49-F238E27FC236}">
                <a16:creationId xmlns:a16="http://schemas.microsoft.com/office/drawing/2014/main" xmlns="" id="{9916E01A-8796-4C07-8246-959F6BD55D09}"/>
              </a:ext>
            </a:extLst>
          </p:cNvPr>
          <p:cNvSpPr txBox="1"/>
          <p:nvPr/>
        </p:nvSpPr>
        <p:spPr>
          <a:xfrm>
            <a:off x="2807893" y="3520748"/>
            <a:ext cx="5559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dirty="0"/>
              <a:t>.</a:t>
            </a:r>
            <a:endParaRPr sz="7200" dirty="0"/>
          </a:p>
        </p:txBody>
      </p:sp>
      <p:sp>
        <p:nvSpPr>
          <p:cNvPr id="18" name="Google Shape;549;p71">
            <a:extLst>
              <a:ext uri="{FF2B5EF4-FFF2-40B4-BE49-F238E27FC236}">
                <a16:creationId xmlns:a16="http://schemas.microsoft.com/office/drawing/2014/main" xmlns="" id="{5A14FA53-D6FC-4709-8362-85E97401D9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902" y="124850"/>
            <a:ext cx="8520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latin typeface="Helvetica Neue" panose="020B0604020202020204" charset="0"/>
              </a:rPr>
              <a:t>Your cat has </a:t>
            </a:r>
            <a:r>
              <a:rPr lang="en-GB" sz="3200" dirty="0" smtClean="0">
                <a:latin typeface="Helvetica Neue" panose="020B0604020202020204" charset="0"/>
              </a:rPr>
              <a:t>become </a:t>
            </a:r>
            <a:r>
              <a:rPr lang="en-GB" sz="3200" dirty="0">
                <a:latin typeface="Helvetica Neue" panose="020B0604020202020204" charset="0"/>
              </a:rPr>
              <a:t>guacamole</a:t>
            </a:r>
            <a:endParaRPr sz="3200" dirty="0"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13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58907" y="154167"/>
            <a:ext cx="763657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8906" y="2862787"/>
            <a:ext cx="763657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7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3843" y="1543467"/>
            <a:ext cx="7886700" cy="176101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5600" dirty="0">
              <a:solidFill>
                <a:srgbClr val="EC2124"/>
              </a:solidFill>
            </a:endParaRPr>
          </a:p>
        </p:txBody>
      </p:sp>
      <p:pic>
        <p:nvPicPr>
          <p:cNvPr id="8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4083800"/>
            <a:ext cx="1448632" cy="69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433;p61">
            <a:extLst>
              <a:ext uri="{FF2B5EF4-FFF2-40B4-BE49-F238E27FC236}">
                <a16:creationId xmlns:a16="http://schemas.microsoft.com/office/drawing/2014/main" xmlns="" id="{6EBF1ED4-68E3-4882-81B8-B5C73D4F4D01}"/>
              </a:ext>
            </a:extLst>
          </p:cNvPr>
          <p:cNvSpPr txBox="1">
            <a:spLocks/>
          </p:cNvSpPr>
          <p:nvPr/>
        </p:nvSpPr>
        <p:spPr>
          <a:xfrm>
            <a:off x="375993" y="2233691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n-US" sz="3600" dirty="0">
                <a:latin typeface="Helvetica Neue" panose="020B0604020202020204" charset="0"/>
              </a:rPr>
              <a:t>Managing expectations</a:t>
            </a:r>
          </a:p>
        </p:txBody>
      </p:sp>
    </p:spTree>
    <p:extLst>
      <p:ext uri="{BB962C8B-B14F-4D97-AF65-F5344CB8AC3E}">
        <p14:creationId xmlns:p14="http://schemas.microsoft.com/office/powerpoint/2010/main" val="21068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565;p73">
            <a:extLst>
              <a:ext uri="{FF2B5EF4-FFF2-40B4-BE49-F238E27FC236}">
                <a16:creationId xmlns:a16="http://schemas.microsoft.com/office/drawing/2014/main" xmlns="" id="{6798BFBC-70BD-439D-AB25-E12465A79BA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78" y="431007"/>
            <a:ext cx="8821864" cy="37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142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570;p74">
            <a:extLst>
              <a:ext uri="{FF2B5EF4-FFF2-40B4-BE49-F238E27FC236}">
                <a16:creationId xmlns:a16="http://schemas.microsoft.com/office/drawing/2014/main" xmlns="" id="{5DAE47B1-AC29-4A1E-AD2A-04DBF59D7B6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935" y="23429"/>
            <a:ext cx="8534130" cy="47104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463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575;p75">
            <a:extLst>
              <a:ext uri="{FF2B5EF4-FFF2-40B4-BE49-F238E27FC236}">
                <a16:creationId xmlns:a16="http://schemas.microsoft.com/office/drawing/2014/main" xmlns="" id="{1CD380FD-DE1C-4A0F-8648-31A2083426D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060" y="20122"/>
            <a:ext cx="8521473" cy="47375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050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58907" y="154167"/>
            <a:ext cx="763657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8906" y="2862787"/>
            <a:ext cx="763657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7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3843" y="1543467"/>
            <a:ext cx="7886700" cy="176101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5600" dirty="0">
              <a:solidFill>
                <a:srgbClr val="EC2124"/>
              </a:solidFill>
            </a:endParaRPr>
          </a:p>
        </p:txBody>
      </p:sp>
      <p:pic>
        <p:nvPicPr>
          <p:cNvPr id="8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4083800"/>
            <a:ext cx="1448632" cy="69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585;p77">
            <a:extLst>
              <a:ext uri="{FF2B5EF4-FFF2-40B4-BE49-F238E27FC236}">
                <a16:creationId xmlns:a16="http://schemas.microsoft.com/office/drawing/2014/main" xmlns="" id="{3069FDB9-1A1C-4019-B45E-87E5B664A61E}"/>
              </a:ext>
            </a:extLst>
          </p:cNvPr>
          <p:cNvSpPr txBox="1">
            <a:spLocks/>
          </p:cNvSpPr>
          <p:nvPr/>
        </p:nvSpPr>
        <p:spPr>
          <a:xfrm>
            <a:off x="316895" y="2040747"/>
            <a:ext cx="8520600" cy="119038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n-US" sz="3600" dirty="0" smtClean="0">
                <a:latin typeface="Helvetica Neue" panose="020B0604020202020204" charset="0"/>
              </a:rPr>
              <a:t>Key Takeaways</a:t>
            </a:r>
            <a:endParaRPr lang="en-US" sz="3600" dirty="0"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00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58907" y="154167"/>
            <a:ext cx="763657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8906" y="2862787"/>
            <a:ext cx="763657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7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3843" y="1543467"/>
            <a:ext cx="7886700" cy="176101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5600" dirty="0">
              <a:solidFill>
                <a:srgbClr val="EC2124"/>
              </a:solidFill>
            </a:endParaRPr>
          </a:p>
        </p:txBody>
      </p:sp>
      <p:pic>
        <p:nvPicPr>
          <p:cNvPr id="8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4083800"/>
            <a:ext cx="1448632" cy="69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EC4ED08-D91B-40C1-873C-3121B7C8C983}"/>
              </a:ext>
            </a:extLst>
          </p:cNvPr>
          <p:cNvSpPr txBox="1"/>
          <p:nvPr/>
        </p:nvSpPr>
        <p:spPr>
          <a:xfrm>
            <a:off x="1363316" y="1223644"/>
            <a:ext cx="64277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</a:pPr>
            <a:r>
              <a:rPr lang="en-US" sz="3600" dirty="0">
                <a:solidFill>
                  <a:schemeClr val="tx1"/>
                </a:solidFill>
                <a:latin typeface="Helvetica Neue" panose="020B0604020202020204" charset="0"/>
              </a:rPr>
              <a:t>We can easily make images that AI cannot classify</a:t>
            </a:r>
          </a:p>
        </p:txBody>
      </p:sp>
    </p:spTree>
    <p:extLst>
      <p:ext uri="{BB962C8B-B14F-4D97-AF65-F5344CB8AC3E}">
        <p14:creationId xmlns:p14="http://schemas.microsoft.com/office/powerpoint/2010/main" val="304348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58907" y="154167"/>
            <a:ext cx="763657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8906" y="2862787"/>
            <a:ext cx="763657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7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3843" y="1543467"/>
            <a:ext cx="7886700" cy="176101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5600" dirty="0">
              <a:solidFill>
                <a:srgbClr val="EC2124"/>
              </a:solidFill>
            </a:endParaRPr>
          </a:p>
        </p:txBody>
      </p:sp>
      <p:pic>
        <p:nvPicPr>
          <p:cNvPr id="8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4083800"/>
            <a:ext cx="1448632" cy="69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EC4ED08-D91B-40C1-873C-3121B7C8C983}"/>
              </a:ext>
            </a:extLst>
          </p:cNvPr>
          <p:cNvSpPr txBox="1"/>
          <p:nvPr/>
        </p:nvSpPr>
        <p:spPr>
          <a:xfrm>
            <a:off x="1363316" y="1223644"/>
            <a:ext cx="64277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>
              <a:buClr>
                <a:schemeClr val="tx1"/>
              </a:buClr>
              <a:buSzPts val="1800"/>
            </a:pPr>
            <a:r>
              <a:rPr lang="en-US" sz="3600" dirty="0">
                <a:solidFill>
                  <a:schemeClr val="tx1"/>
                </a:solidFill>
                <a:latin typeface="Helvetica Neue" panose="020B0604020202020204" charset="0"/>
              </a:rPr>
              <a:t>We can easily make an AI misclassify an image as a </a:t>
            </a:r>
            <a:r>
              <a:rPr lang="en-US" sz="3600" b="1" dirty="0">
                <a:solidFill>
                  <a:schemeClr val="tx1"/>
                </a:solidFill>
                <a:latin typeface="Helvetica Neue" panose="020B0604020202020204" charset="0"/>
              </a:rPr>
              <a:t>specific</a:t>
            </a:r>
            <a:r>
              <a:rPr lang="en-US" sz="3600" dirty="0">
                <a:solidFill>
                  <a:schemeClr val="tx1"/>
                </a:solidFill>
                <a:latin typeface="Helvetica Neue" panose="020B0604020202020204" charset="0"/>
              </a:rPr>
              <a:t> target </a:t>
            </a:r>
          </a:p>
        </p:txBody>
      </p:sp>
    </p:spTree>
    <p:extLst>
      <p:ext uri="{BB962C8B-B14F-4D97-AF65-F5344CB8AC3E}">
        <p14:creationId xmlns:p14="http://schemas.microsoft.com/office/powerpoint/2010/main" val="227144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58907" y="154167"/>
            <a:ext cx="763657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8906" y="2862787"/>
            <a:ext cx="763657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7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3843" y="1543467"/>
            <a:ext cx="7886700" cy="176101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5600" dirty="0">
              <a:solidFill>
                <a:srgbClr val="EC2124"/>
              </a:solidFill>
            </a:endParaRPr>
          </a:p>
        </p:txBody>
      </p:sp>
      <p:pic>
        <p:nvPicPr>
          <p:cNvPr id="8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4083800"/>
            <a:ext cx="1448632" cy="69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EC4ED08-D91B-40C1-873C-3121B7C8C983}"/>
              </a:ext>
            </a:extLst>
          </p:cNvPr>
          <p:cNvSpPr txBox="1"/>
          <p:nvPr/>
        </p:nvSpPr>
        <p:spPr>
          <a:xfrm>
            <a:off x="-48491" y="1629371"/>
            <a:ext cx="90493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>
              <a:buClr>
                <a:schemeClr val="tx1"/>
              </a:buClr>
              <a:buSzPts val="1800"/>
            </a:pPr>
            <a:r>
              <a:rPr lang="en-GB" sz="3600" dirty="0">
                <a:solidFill>
                  <a:schemeClr val="tx1"/>
                </a:solidFill>
                <a:latin typeface="Helvetica Neue" panose="020B0604020202020204" charset="0"/>
              </a:rPr>
              <a:t>Artificial 👏 Intelligence 👏</a:t>
            </a:r>
            <a:r>
              <a:rPr lang="en-GB" sz="3600" b="1" dirty="0">
                <a:solidFill>
                  <a:schemeClr val="tx1"/>
                </a:solidFill>
                <a:latin typeface="Helvetica Neue" panose="020B0604020202020204" charset="0"/>
              </a:rPr>
              <a:t> is </a:t>
            </a:r>
            <a:r>
              <a:rPr lang="en-GB" sz="3600" dirty="0">
                <a:solidFill>
                  <a:schemeClr val="tx1"/>
                </a:solidFill>
                <a:latin typeface="Helvetica Neue" panose="020B0604020202020204" charset="0"/>
              </a:rPr>
              <a:t>👏 fallible </a:t>
            </a:r>
            <a:r>
              <a:rPr lang="en-GB" sz="3600" b="1" dirty="0">
                <a:solidFill>
                  <a:schemeClr val="tx1"/>
                </a:solidFill>
                <a:latin typeface="Helvetica Neue" panose="020B0604020202020204" charset="0"/>
              </a:rPr>
              <a:t>👏</a:t>
            </a:r>
          </a:p>
        </p:txBody>
      </p:sp>
    </p:spTree>
    <p:extLst>
      <p:ext uri="{BB962C8B-B14F-4D97-AF65-F5344CB8AC3E}">
        <p14:creationId xmlns:p14="http://schemas.microsoft.com/office/powerpoint/2010/main" val="29341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 dirty="0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49" y="658360"/>
            <a:ext cx="68484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55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000" dirty="0"/>
          </a:p>
        </p:txBody>
      </p:sp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Google Shape;140;p27">
            <a:extLst>
              <a:ext uri="{FF2B5EF4-FFF2-40B4-BE49-F238E27FC236}">
                <a16:creationId xmlns:a16="http://schemas.microsoft.com/office/drawing/2014/main" xmlns="" id="{3E43CDFB-0F89-4C55-859F-EF62448A8C3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610" y="20123"/>
            <a:ext cx="7018000" cy="471380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41;p27">
            <a:extLst>
              <a:ext uri="{FF2B5EF4-FFF2-40B4-BE49-F238E27FC236}">
                <a16:creationId xmlns:a16="http://schemas.microsoft.com/office/drawing/2014/main" xmlns="" id="{AAED7D62-DE95-4C4C-977E-CFCAF7B51409}"/>
              </a:ext>
            </a:extLst>
          </p:cNvPr>
          <p:cNvSpPr txBox="1"/>
          <p:nvPr/>
        </p:nvSpPr>
        <p:spPr>
          <a:xfrm>
            <a:off x="5982984" y="2568785"/>
            <a:ext cx="3167918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/>
              <a:t>Inception-v3</a:t>
            </a:r>
            <a:endParaRPr sz="2400" dirty="0"/>
          </a:p>
        </p:txBody>
      </p:sp>
      <p:cxnSp>
        <p:nvCxnSpPr>
          <p:cNvPr id="13" name="Google Shape;142;p27">
            <a:extLst>
              <a:ext uri="{FF2B5EF4-FFF2-40B4-BE49-F238E27FC236}">
                <a16:creationId xmlns:a16="http://schemas.microsoft.com/office/drawing/2014/main" xmlns="" id="{6893BA35-A8C5-4DFF-9117-EC632E168225}"/>
              </a:ext>
            </a:extLst>
          </p:cNvPr>
          <p:cNvCxnSpPr/>
          <p:nvPr/>
        </p:nvCxnSpPr>
        <p:spPr>
          <a:xfrm flipH="1">
            <a:off x="5257281" y="2845769"/>
            <a:ext cx="718800" cy="837600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55423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58907" y="154167"/>
            <a:ext cx="763657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8906" y="2862787"/>
            <a:ext cx="763657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7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3843" y="1543467"/>
            <a:ext cx="7886700" cy="176101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5600" dirty="0">
              <a:solidFill>
                <a:srgbClr val="EC2124"/>
              </a:solidFill>
            </a:endParaRPr>
          </a:p>
        </p:txBody>
      </p:sp>
      <p:pic>
        <p:nvPicPr>
          <p:cNvPr id="8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4083800"/>
            <a:ext cx="1448632" cy="69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585;p77">
            <a:extLst>
              <a:ext uri="{FF2B5EF4-FFF2-40B4-BE49-F238E27FC236}">
                <a16:creationId xmlns:a16="http://schemas.microsoft.com/office/drawing/2014/main" xmlns="" id="{3069FDB9-1A1C-4019-B45E-87E5B664A61E}"/>
              </a:ext>
            </a:extLst>
          </p:cNvPr>
          <p:cNvSpPr txBox="1">
            <a:spLocks/>
          </p:cNvSpPr>
          <p:nvPr/>
        </p:nvSpPr>
        <p:spPr>
          <a:xfrm>
            <a:off x="311700" y="2313876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n-US" sz="3600" dirty="0">
                <a:latin typeface="Helvetica Neue" panose="020B0604020202020204" charset="0"/>
              </a:rPr>
              <a:t>Fun side note</a:t>
            </a:r>
          </a:p>
        </p:txBody>
      </p:sp>
    </p:spTree>
    <p:extLst>
      <p:ext uri="{BB962C8B-B14F-4D97-AF65-F5344CB8AC3E}">
        <p14:creationId xmlns:p14="http://schemas.microsoft.com/office/powerpoint/2010/main" val="325884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Google Shape;621;p83">
            <a:extLst>
              <a:ext uri="{FF2B5EF4-FFF2-40B4-BE49-F238E27FC236}">
                <a16:creationId xmlns:a16="http://schemas.microsoft.com/office/drawing/2014/main" xmlns="" id="{2C99FDC4-25EA-4B34-B16B-E78D2993809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1055" y="116961"/>
            <a:ext cx="6801890" cy="374911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620;p83">
            <a:extLst>
              <a:ext uri="{FF2B5EF4-FFF2-40B4-BE49-F238E27FC236}">
                <a16:creationId xmlns:a16="http://schemas.microsoft.com/office/drawing/2014/main" xmlns="" id="{1B65A7CB-FA9C-412E-BCB0-EBDB45A8E609}"/>
              </a:ext>
            </a:extLst>
          </p:cNvPr>
          <p:cNvSpPr txBox="1"/>
          <p:nvPr/>
        </p:nvSpPr>
        <p:spPr>
          <a:xfrm>
            <a:off x="193902" y="3713017"/>
            <a:ext cx="51213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Helvetica Neue" panose="020B0604020202020204" charset="0"/>
              </a:rPr>
              <a:t>Synthesizing Robust Adversarial Examples (2018) </a:t>
            </a:r>
            <a:br>
              <a:rPr lang="en-GB" dirty="0">
                <a:latin typeface="Helvetica Neue" panose="020B0604020202020204" charset="0"/>
              </a:rPr>
            </a:br>
            <a:r>
              <a:rPr lang="en-GB" dirty="0">
                <a:latin typeface="Helvetica Neue" panose="020B0604020202020204" charset="0"/>
              </a:rPr>
              <a:t>By Anish </a:t>
            </a:r>
            <a:r>
              <a:rPr lang="en-GB" dirty="0" err="1">
                <a:latin typeface="Helvetica Neue" panose="020B0604020202020204" charset="0"/>
              </a:rPr>
              <a:t>Athalye</a:t>
            </a:r>
            <a:r>
              <a:rPr lang="en-GB" dirty="0">
                <a:latin typeface="Helvetica Neue" panose="020B0604020202020204" charset="0"/>
              </a:rPr>
              <a:t>, Logan Engstrom, Andrew Ilyas, Kevin Kwok</a:t>
            </a:r>
            <a:br>
              <a:rPr lang="en-GB" dirty="0">
                <a:latin typeface="Helvetica Neue" panose="020B0604020202020204" charset="0"/>
              </a:rPr>
            </a:br>
            <a:r>
              <a:rPr lang="en-GB" dirty="0">
                <a:latin typeface="Helvetica Neue" panose="020B0604020202020204" charset="0"/>
              </a:rPr>
              <a:t>https://arxiv.org/abs/1707.07397v3</a:t>
            </a:r>
            <a:endParaRPr dirty="0"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2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58907" y="154167"/>
            <a:ext cx="763657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8906" y="2862787"/>
            <a:ext cx="763657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7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3843" y="1543467"/>
            <a:ext cx="7886700" cy="176101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5600" dirty="0">
              <a:solidFill>
                <a:srgbClr val="EC2124"/>
              </a:solidFill>
            </a:endParaRPr>
          </a:p>
        </p:txBody>
      </p:sp>
      <p:pic>
        <p:nvPicPr>
          <p:cNvPr id="8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4083800"/>
            <a:ext cx="1448632" cy="69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585;p77">
            <a:extLst>
              <a:ext uri="{FF2B5EF4-FFF2-40B4-BE49-F238E27FC236}">
                <a16:creationId xmlns:a16="http://schemas.microsoft.com/office/drawing/2014/main" xmlns="" id="{3069FDB9-1A1C-4019-B45E-87E5B664A61E}"/>
              </a:ext>
            </a:extLst>
          </p:cNvPr>
          <p:cNvSpPr txBox="1">
            <a:spLocks/>
          </p:cNvSpPr>
          <p:nvPr/>
        </p:nvSpPr>
        <p:spPr>
          <a:xfrm>
            <a:off x="311700" y="2023958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n-GB" sz="3600" dirty="0">
                <a:latin typeface="Helvetica Neue" panose="020B0604020202020204" charset="0"/>
              </a:rPr>
              <a:t>Wait, so what about the AI apocalypse?</a:t>
            </a:r>
            <a:endParaRPr lang="en-US" sz="3600" dirty="0"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4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58907" y="154167"/>
            <a:ext cx="763657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8906" y="2862787"/>
            <a:ext cx="763657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7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3843" y="1543467"/>
            <a:ext cx="7886700" cy="176101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5600" dirty="0">
              <a:solidFill>
                <a:srgbClr val="EC2124"/>
              </a:solidFill>
            </a:endParaRPr>
          </a:p>
        </p:txBody>
      </p:sp>
      <p:pic>
        <p:nvPicPr>
          <p:cNvPr id="8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4083800"/>
            <a:ext cx="1448632" cy="69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585;p77">
            <a:extLst>
              <a:ext uri="{FF2B5EF4-FFF2-40B4-BE49-F238E27FC236}">
                <a16:creationId xmlns:a16="http://schemas.microsoft.com/office/drawing/2014/main" xmlns="" id="{3069FDB9-1A1C-4019-B45E-87E5B664A61E}"/>
              </a:ext>
            </a:extLst>
          </p:cNvPr>
          <p:cNvSpPr txBox="1">
            <a:spLocks/>
          </p:cNvSpPr>
          <p:nvPr/>
        </p:nvSpPr>
        <p:spPr>
          <a:xfrm>
            <a:off x="311700" y="2058914"/>
            <a:ext cx="8520600" cy="9851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n-GB" sz="4000" dirty="0">
                <a:latin typeface="Helvetica Neue" panose="020B0604020202020204" charset="0"/>
              </a:rPr>
              <a:t>I lied! It’s a bait and switch!</a:t>
            </a:r>
            <a:endParaRPr lang="en-US" sz="4000" dirty="0"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36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Google Shape;648;p88">
            <a:extLst>
              <a:ext uri="{FF2B5EF4-FFF2-40B4-BE49-F238E27FC236}">
                <a16:creationId xmlns:a16="http://schemas.microsoft.com/office/drawing/2014/main" xmlns="" id="{7B114D34-5248-4B75-AE3C-6D305F1D1027}"/>
              </a:ext>
            </a:extLst>
          </p:cNvPr>
          <p:cNvSpPr txBox="1">
            <a:spLocks/>
          </p:cNvSpPr>
          <p:nvPr/>
        </p:nvSpPr>
        <p:spPr>
          <a:xfrm>
            <a:off x="375994" y="1016744"/>
            <a:ext cx="8617988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r>
              <a:rPr lang="en-US" sz="3600" dirty="0">
                <a:latin typeface="Helvetica Neue" panose="020B0604020202020204" charset="0"/>
              </a:rPr>
              <a:t>AI won’t ruin our lives. But programmers might</a:t>
            </a:r>
            <a:r>
              <a:rPr lang="en-US" sz="3600" dirty="0" smtClean="0">
                <a:latin typeface="Helvetica Neue" panose="020B0604020202020204" charset="0"/>
              </a:rPr>
              <a:t>!</a:t>
            </a:r>
          </a:p>
          <a:p>
            <a:pPr marL="0" indent="0"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endParaRPr lang="en-US" sz="3600" dirty="0">
              <a:latin typeface="Helvetica Neue" panose="020B060402020202020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ClrTx/>
              <a:buFont typeface="Arial" panose="020B0604020202020204" pitchFamily="34" charset="0"/>
              <a:buNone/>
            </a:pPr>
            <a:r>
              <a:rPr lang="en-US" sz="3600" dirty="0">
                <a:latin typeface="Helvetica Neue" panose="020B0604020202020204" charset="0"/>
              </a:rPr>
              <a:t>Most people do not have control over how AI works, but AI does have control over important parts of our lives.</a:t>
            </a:r>
          </a:p>
        </p:txBody>
      </p:sp>
    </p:spTree>
    <p:extLst>
      <p:ext uri="{BB962C8B-B14F-4D97-AF65-F5344CB8AC3E}">
        <p14:creationId xmlns:p14="http://schemas.microsoft.com/office/powerpoint/2010/main" val="148710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58907" y="154167"/>
            <a:ext cx="763657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8906" y="2862787"/>
            <a:ext cx="763657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7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3843" y="1543467"/>
            <a:ext cx="7886700" cy="176101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5600" dirty="0">
              <a:solidFill>
                <a:srgbClr val="EC2124"/>
              </a:solidFill>
            </a:endParaRPr>
          </a:p>
        </p:txBody>
      </p:sp>
      <p:pic>
        <p:nvPicPr>
          <p:cNvPr id="8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4083800"/>
            <a:ext cx="1448632" cy="69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585;p77">
            <a:extLst>
              <a:ext uri="{FF2B5EF4-FFF2-40B4-BE49-F238E27FC236}">
                <a16:creationId xmlns:a16="http://schemas.microsoft.com/office/drawing/2014/main" xmlns="" id="{3069FDB9-1A1C-4019-B45E-87E5B664A61E}"/>
              </a:ext>
            </a:extLst>
          </p:cNvPr>
          <p:cNvSpPr txBox="1">
            <a:spLocks/>
          </p:cNvSpPr>
          <p:nvPr/>
        </p:nvSpPr>
        <p:spPr>
          <a:xfrm>
            <a:off x="311700" y="1999050"/>
            <a:ext cx="8520600" cy="1228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Helvetica Neue" panose="020B0604020202020204" charset="0"/>
              </a:rPr>
              <a:t>I think AI and Machine Learning are really fun to work with</a:t>
            </a:r>
          </a:p>
        </p:txBody>
      </p:sp>
    </p:spTree>
    <p:extLst>
      <p:ext uri="{BB962C8B-B14F-4D97-AF65-F5344CB8AC3E}">
        <p14:creationId xmlns:p14="http://schemas.microsoft.com/office/powerpoint/2010/main" val="337840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58907" y="154167"/>
            <a:ext cx="763657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8906" y="2862787"/>
            <a:ext cx="763657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7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3843" y="1543467"/>
            <a:ext cx="7886700" cy="176101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5600" dirty="0">
              <a:solidFill>
                <a:srgbClr val="EC2124"/>
              </a:solidFill>
            </a:endParaRPr>
          </a:p>
        </p:txBody>
      </p:sp>
      <p:pic>
        <p:nvPicPr>
          <p:cNvPr id="8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4083800"/>
            <a:ext cx="1448632" cy="69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585;p77">
            <a:extLst>
              <a:ext uri="{FF2B5EF4-FFF2-40B4-BE49-F238E27FC236}">
                <a16:creationId xmlns:a16="http://schemas.microsoft.com/office/drawing/2014/main" xmlns="" id="{3069FDB9-1A1C-4019-B45E-87E5B664A61E}"/>
              </a:ext>
            </a:extLst>
          </p:cNvPr>
          <p:cNvSpPr txBox="1">
            <a:spLocks/>
          </p:cNvSpPr>
          <p:nvPr/>
        </p:nvSpPr>
        <p:spPr>
          <a:xfrm>
            <a:off x="311700" y="1999050"/>
            <a:ext cx="8520600" cy="1228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dirty="0" smtClean="0">
                <a:latin typeface="Helvetica Neue" panose="020B0604020202020204" charset="0"/>
              </a:rPr>
              <a:t>For more info visit:</a:t>
            </a:r>
            <a:br>
              <a:rPr lang="en-US" sz="3600" dirty="0" smtClean="0">
                <a:latin typeface="Helvetica Neue" panose="020B0604020202020204" charset="0"/>
              </a:rPr>
            </a:br>
            <a:r>
              <a:rPr lang="en-US" sz="3600" dirty="0" smtClean="0">
                <a:latin typeface="Helvetica Neue" panose="020B0604020202020204" charset="0"/>
              </a:rPr>
              <a:t>https://</a:t>
            </a:r>
            <a:r>
              <a:rPr lang="en-GB" sz="3600" dirty="0" smtClean="0">
                <a:latin typeface="Helvetica Neue"/>
              </a:rPr>
              <a:t>majestic.com/to/resist-</a:t>
            </a:r>
            <a:r>
              <a:rPr lang="en-GB" sz="3600" dirty="0" err="1" smtClean="0">
                <a:latin typeface="Helvetica Neue"/>
              </a:rPr>
              <a:t>ai</a:t>
            </a:r>
            <a:endParaRPr lang="en-GB" sz="3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4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58907" y="154167"/>
            <a:ext cx="763657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8906" y="2862787"/>
            <a:ext cx="763657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7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3843" y="1543467"/>
            <a:ext cx="7886700" cy="176101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5600" dirty="0">
              <a:solidFill>
                <a:srgbClr val="EC2124"/>
              </a:solidFill>
            </a:endParaRPr>
          </a:p>
        </p:txBody>
      </p:sp>
      <p:pic>
        <p:nvPicPr>
          <p:cNvPr id="8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79" y="3817671"/>
            <a:ext cx="1448632" cy="69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86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 dirty="0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7" name="Picture 3" descr="C:\Users\aaront\Downloads\runnin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12"/>
          <a:stretch/>
        </p:blipFill>
        <p:spPr bwMode="auto">
          <a:xfrm>
            <a:off x="929214" y="375448"/>
            <a:ext cx="7019925" cy="379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0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733925"/>
            <a:ext cx="9144000" cy="409575"/>
          </a:xfrm>
          <a:prstGeom prst="rect">
            <a:avLst/>
          </a:prstGeom>
          <a:gradFill>
            <a:gsLst>
              <a:gs pos="19000">
                <a:srgbClr val="2D526D"/>
              </a:gs>
              <a:gs pos="100000">
                <a:srgbClr val="1C3B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 dirty="0"/>
          </a:p>
        </p:txBody>
      </p:sp>
      <p:pic>
        <p:nvPicPr>
          <p:cNvPr id="7" name="Picture 2" descr="S:\Design\Marketing\MajLogo\MajLogo250x12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2" y="4776259"/>
            <a:ext cx="544269" cy="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7B07220-6ABD-4E75-BDA2-560E61FAF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3600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4D4D2-603B-4F04-8512-AC1461DC99A5}"/>
              </a:ext>
            </a:extLst>
          </p:cNvPr>
          <p:cNvSpPr txBox="1"/>
          <p:nvPr/>
        </p:nvSpPr>
        <p:spPr>
          <a:xfrm>
            <a:off x="1007269" y="4754046"/>
            <a:ext cx="292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@Majestic    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#brightonSEO 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Google Shape;99;p20">
            <a:extLst>
              <a:ext uri="{FF2B5EF4-FFF2-40B4-BE49-F238E27FC236}">
                <a16:creationId xmlns:a16="http://schemas.microsoft.com/office/drawing/2014/main" xmlns="" id="{689855AC-ED46-4B8A-ADBB-01266DDF09EF}"/>
              </a:ext>
            </a:extLst>
          </p:cNvPr>
          <p:cNvSpPr txBox="1"/>
          <p:nvPr/>
        </p:nvSpPr>
        <p:spPr>
          <a:xfrm>
            <a:off x="4810353" y="4179351"/>
            <a:ext cx="4269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-GB" sz="1900" dirty="0">
                <a:latin typeface="Helvetica Neue" panose="020B0604020202020204" charset="0"/>
              </a:rPr>
              <a:t>Reuters (2018)</a:t>
            </a:r>
            <a:endParaRPr sz="1900" dirty="0">
              <a:latin typeface="Helvetica Neue" panose="020B0604020202020204" charset="0"/>
            </a:endParaRPr>
          </a:p>
        </p:txBody>
      </p:sp>
      <p:sp>
        <p:nvSpPr>
          <p:cNvPr id="11" name="Google Shape;100;p20">
            <a:extLst>
              <a:ext uri="{FF2B5EF4-FFF2-40B4-BE49-F238E27FC236}">
                <a16:creationId xmlns:a16="http://schemas.microsoft.com/office/drawing/2014/main" xmlns="" id="{AD804196-AB50-47A2-86C2-61AB2F98A8EE}"/>
              </a:ext>
            </a:extLst>
          </p:cNvPr>
          <p:cNvSpPr txBox="1"/>
          <p:nvPr/>
        </p:nvSpPr>
        <p:spPr>
          <a:xfrm>
            <a:off x="726851" y="2517388"/>
            <a:ext cx="6831237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Helvetica Neue" panose="020B0604020202020204" charset="0"/>
              </a:rPr>
              <a:t>“In effect, Amazon’s system taught itself that male candidates were preferable. It penalized resumes that included the word ‘women’s,’ as in ‘women’s chess club captain.’”</a:t>
            </a:r>
            <a:endParaRPr sz="2400" dirty="0">
              <a:latin typeface="Helvetica Neue" panose="020B0604020202020204" charset="0"/>
            </a:endParaRPr>
          </a:p>
        </p:txBody>
      </p:sp>
      <p:pic>
        <p:nvPicPr>
          <p:cNvPr id="12" name="Google Shape;98;p20">
            <a:extLst>
              <a:ext uri="{FF2B5EF4-FFF2-40B4-BE49-F238E27FC236}">
                <a16:creationId xmlns:a16="http://schemas.microsoft.com/office/drawing/2014/main" xmlns="" id="{CA053799-1748-49D8-84AD-D00F3DC7ADB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851" y="76725"/>
            <a:ext cx="7687781" cy="2461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24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10568</TotalTime>
  <Words>1080</Words>
  <Application>Microsoft Office PowerPoint</Application>
  <PresentationFormat>On-screen Show (16:9)</PresentationFormat>
  <Paragraphs>324</Paragraphs>
  <Slides>78</Slides>
  <Notes>78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80" baseType="lpstr">
      <vt:lpstr>1_Office Theme</vt:lpstr>
      <vt:lpstr>Office Theme</vt:lpstr>
      <vt:lpstr>PowerPoint Presentation</vt:lpstr>
      <vt:lpstr>Three things I want to cover</vt:lpstr>
      <vt:lpstr>Three things I want to cover</vt:lpstr>
      <vt:lpstr>Three things I want to cover</vt:lpstr>
      <vt:lpstr>Three things I want to 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(Smaller is Better)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scrap the formulas...</vt:lpstr>
      <vt:lpstr>PowerPoint Presentation</vt:lpstr>
      <vt:lpstr>PowerPoint Presentation</vt:lpstr>
      <vt:lpstr>Let’s move down the curve…</vt:lpstr>
      <vt:lpstr>We end up here… with less error!</vt:lpstr>
      <vt:lpstr>And again...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Alter an image’s pixels step by step… </vt:lpstr>
      <vt:lpstr>Alter an image’s pixels step by step… </vt:lpstr>
      <vt:lpstr>Alter an image’s pixels step by step… </vt:lpstr>
      <vt:lpstr>PowerPoint Presentation</vt:lpstr>
      <vt:lpstr>PowerPoint Presentation</vt:lpstr>
      <vt:lpstr>Does Inception know these are candles?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isn’t the cat-guacamole you promised me Aaron!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Make it more like guacamole</vt:lpstr>
      <vt:lpstr>We end up here… with less error!</vt:lpstr>
      <vt:lpstr>PowerPoint Presentation</vt:lpstr>
      <vt:lpstr>Getting warmer...</vt:lpstr>
      <vt:lpstr>PowerPoint Presentation</vt:lpstr>
      <vt:lpstr>Your cat has become guacamole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AI is rubbish and makes terrible mistakes*</dc:title>
  <dc:creator>Dainora J</dc:creator>
  <cp:lastModifiedBy>Aaron Tello-Wharton</cp:lastModifiedBy>
  <cp:revision>92</cp:revision>
  <dcterms:modified xsi:type="dcterms:W3CDTF">2021-07-21T18:20:21Z</dcterms:modified>
</cp:coreProperties>
</file>